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y="5143500" cx="9144000"/>
  <p:notesSz cx="6858000" cy="9144000"/>
  <p:embeddedFontLst>
    <p:embeddedFont>
      <p:font typeface="Nunito SemiBold"/>
      <p:regular r:id="rId33"/>
      <p:bold r:id="rId34"/>
      <p:italic r:id="rId35"/>
      <p:boldItalic r:id="rId36"/>
    </p:embeddedFont>
    <p:embeddedFont>
      <p:font typeface="Proxima Nova"/>
      <p:regular r:id="rId37"/>
      <p:bold r:id="rId38"/>
      <p:italic r:id="rId39"/>
      <p:boldItalic r:id="rId40"/>
    </p:embeddedFont>
    <p:embeddedFont>
      <p:font typeface="Nunito"/>
      <p:regular r:id="rId41"/>
      <p:bold r:id="rId42"/>
      <p:italic r:id="rId43"/>
      <p:boldItalic r:id="rId44"/>
    </p:embeddedFont>
    <p:embeddedFont>
      <p:font typeface="Barlow Condensed SemiBold"/>
      <p:regular r:id="rId45"/>
      <p:bold r:id="rId46"/>
      <p:italic r:id="rId47"/>
      <p:boldItalic r:id="rId48"/>
    </p:embeddedFont>
    <p:embeddedFont>
      <p:font typeface="Barlow Condensed"/>
      <p:regular r:id="rId49"/>
      <p:bold r:id="rId50"/>
      <p:italic r:id="rId51"/>
      <p:boldItalic r:id="rId52"/>
    </p:embeddedFont>
    <p:embeddedFont>
      <p:font typeface="Barlow Medium"/>
      <p:regular r:id="rId53"/>
      <p:bold r:id="rId54"/>
      <p:italic r:id="rId55"/>
      <p:boldItalic r:id="rId56"/>
    </p:embeddedFont>
    <p:embeddedFont>
      <p:font typeface="Brygada 1918"/>
      <p:regular r:id="rId57"/>
      <p:bold r:id="rId58"/>
      <p:italic r:id="rId59"/>
      <p:boldItalic r:id="rId60"/>
    </p:embeddedFont>
    <p:embeddedFont>
      <p:font typeface="Barlow Semi Condensed"/>
      <p:regular r:id="rId61"/>
      <p:bold r:id="rId62"/>
      <p:italic r:id="rId63"/>
      <p:boldItalic r:id="rId64"/>
    </p:embeddedFont>
    <p:embeddedFont>
      <p:font typeface="Barlow"/>
      <p:regular r:id="rId65"/>
      <p:bold r:id="rId66"/>
      <p:italic r:id="rId67"/>
      <p:boldItalic r:id="rId68"/>
    </p:embeddedFont>
    <p:embeddedFont>
      <p:font typeface="Barlow Semi Condensed SemiBold"/>
      <p:regular r:id="rId69"/>
      <p:bold r:id="rId70"/>
      <p:italic r:id="rId71"/>
      <p:boldItalic r:id="rId72"/>
    </p:embeddedFont>
    <p:embeddedFont>
      <p:font typeface="Nunito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51">
          <p15:clr>
            <a:srgbClr val="A4A3A4"/>
          </p15:clr>
        </p15:guide>
        <p15:guide id="2" pos="576">
          <p15:clr>
            <a:srgbClr val="A4A3A4"/>
          </p15:clr>
        </p15:guide>
        <p15:guide id="3" pos="5472">
          <p15:clr>
            <a:srgbClr val="9AA0A6"/>
          </p15:clr>
        </p15:guide>
        <p15:guide id="4" orient="horz" pos="775">
          <p15:clr>
            <a:srgbClr val="9AA0A6"/>
          </p15:clr>
        </p15:guide>
        <p15:guide id="5" pos="5760">
          <p15:clr>
            <a:srgbClr val="9AA0A6"/>
          </p15:clr>
        </p15:guide>
        <p15:guide id="6" pos="651">
          <p15:clr>
            <a:srgbClr val="747775"/>
          </p15:clr>
        </p15:guide>
        <p15:guide id="7" orient="horz" pos="1620">
          <p15:clr>
            <a:srgbClr val="747775"/>
          </p15:clr>
        </p15:guide>
        <p15:guide id="8" orient="horz" pos="2690">
          <p15:clr>
            <a:srgbClr val="747775"/>
          </p15:clr>
        </p15:guide>
        <p15:guide id="9" pos="791">
          <p15:clr>
            <a:srgbClr val="747775"/>
          </p15:clr>
        </p15:guide>
        <p15:guide id="10" pos="5195">
          <p15:clr>
            <a:srgbClr val="747775"/>
          </p15:clr>
        </p15:guide>
        <p15:guide id="11" pos="288">
          <p15:clr>
            <a:srgbClr val="747775"/>
          </p15:clr>
        </p15:guide>
        <p15:guide id="12" pos="301">
          <p15:clr>
            <a:srgbClr val="747775"/>
          </p15:clr>
        </p15:guide>
        <p15:guide id="13" orient="horz" pos="288">
          <p15:clr>
            <a:srgbClr val="747775"/>
          </p15:clr>
        </p15:guide>
        <p15:guide id="14" pos="39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A1103E-84E1-4F8D-8164-0DA14C1ABB56}">
  <a:tblStyle styleId="{B0A1103E-84E1-4F8D-8164-0DA14C1ABB5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51" orient="horz"/>
        <p:guide pos="576"/>
        <p:guide pos="5472"/>
        <p:guide pos="775" orient="horz"/>
        <p:guide pos="5760"/>
        <p:guide pos="651"/>
        <p:guide pos="1620" orient="horz"/>
        <p:guide pos="2690" orient="horz"/>
        <p:guide pos="791"/>
        <p:guide pos="5195"/>
        <p:guide pos="288"/>
        <p:guide pos="301"/>
        <p:guide pos="288" orient="horz"/>
        <p:guide pos="39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Nunito-bold.fntdata"/><Relationship Id="rId41" Type="http://schemas.openxmlformats.org/officeDocument/2006/relationships/font" Target="fonts/Nunito-regular.fntdata"/><Relationship Id="rId44" Type="http://schemas.openxmlformats.org/officeDocument/2006/relationships/font" Target="fonts/Nunito-boldItalic.fntdata"/><Relationship Id="rId43" Type="http://schemas.openxmlformats.org/officeDocument/2006/relationships/font" Target="fonts/Nunito-italic.fntdata"/><Relationship Id="rId46" Type="http://schemas.openxmlformats.org/officeDocument/2006/relationships/font" Target="fonts/BarlowCondensedSemiBold-bold.fntdata"/><Relationship Id="rId45" Type="http://schemas.openxmlformats.org/officeDocument/2006/relationships/font" Target="fonts/BarlowCondensed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BarlowCondensedSemiBold-boldItalic.fntdata"/><Relationship Id="rId47" Type="http://schemas.openxmlformats.org/officeDocument/2006/relationships/font" Target="fonts/BarlowCondensedSemiBold-italic.fntdata"/><Relationship Id="rId49" Type="http://schemas.openxmlformats.org/officeDocument/2006/relationships/font" Target="fonts/BarlowCondensed-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NunitoSans-regular.fntdata"/><Relationship Id="rId72" Type="http://schemas.openxmlformats.org/officeDocument/2006/relationships/font" Target="fonts/BarlowSemiCondensedSemiBold-boldItalic.fntdata"/><Relationship Id="rId31" Type="http://schemas.openxmlformats.org/officeDocument/2006/relationships/slide" Target="slides/slide24.xml"/><Relationship Id="rId75" Type="http://schemas.openxmlformats.org/officeDocument/2006/relationships/font" Target="fonts/NunitoSans-italic.fntdata"/><Relationship Id="rId30" Type="http://schemas.openxmlformats.org/officeDocument/2006/relationships/slide" Target="slides/slide23.xml"/><Relationship Id="rId74" Type="http://schemas.openxmlformats.org/officeDocument/2006/relationships/font" Target="fonts/NunitoSans-bold.fntdata"/><Relationship Id="rId33" Type="http://schemas.openxmlformats.org/officeDocument/2006/relationships/font" Target="fonts/NunitoSemiBold-regular.fntdata"/><Relationship Id="rId32" Type="http://schemas.openxmlformats.org/officeDocument/2006/relationships/slide" Target="slides/slide25.xml"/><Relationship Id="rId76" Type="http://schemas.openxmlformats.org/officeDocument/2006/relationships/font" Target="fonts/NunitoSans-boldItalic.fntdata"/><Relationship Id="rId35" Type="http://schemas.openxmlformats.org/officeDocument/2006/relationships/font" Target="fonts/NunitoSemiBold-italic.fntdata"/><Relationship Id="rId34" Type="http://schemas.openxmlformats.org/officeDocument/2006/relationships/font" Target="fonts/NunitoSemiBold-bold.fntdata"/><Relationship Id="rId71" Type="http://schemas.openxmlformats.org/officeDocument/2006/relationships/font" Target="fonts/BarlowSemiCondensedSemiBold-italic.fntdata"/><Relationship Id="rId70" Type="http://schemas.openxmlformats.org/officeDocument/2006/relationships/font" Target="fonts/BarlowSemiCondensedSemiBold-bold.fntdata"/><Relationship Id="rId37" Type="http://schemas.openxmlformats.org/officeDocument/2006/relationships/font" Target="fonts/ProximaNova-regular.fntdata"/><Relationship Id="rId36" Type="http://schemas.openxmlformats.org/officeDocument/2006/relationships/font" Target="fonts/NunitoSemiBold-boldItalic.fntdata"/><Relationship Id="rId39" Type="http://schemas.openxmlformats.org/officeDocument/2006/relationships/font" Target="fonts/ProximaNova-italic.fntdata"/><Relationship Id="rId38" Type="http://schemas.openxmlformats.org/officeDocument/2006/relationships/font" Target="fonts/ProximaNova-bold.fntdata"/><Relationship Id="rId62" Type="http://schemas.openxmlformats.org/officeDocument/2006/relationships/font" Target="fonts/BarlowSemiCondensed-bold.fntdata"/><Relationship Id="rId61" Type="http://schemas.openxmlformats.org/officeDocument/2006/relationships/font" Target="fonts/BarlowSemiCondensed-regular.fntdata"/><Relationship Id="rId20" Type="http://schemas.openxmlformats.org/officeDocument/2006/relationships/slide" Target="slides/slide13.xml"/><Relationship Id="rId64" Type="http://schemas.openxmlformats.org/officeDocument/2006/relationships/font" Target="fonts/BarlowSemiCondensed-boldItalic.fntdata"/><Relationship Id="rId63" Type="http://schemas.openxmlformats.org/officeDocument/2006/relationships/font" Target="fonts/BarlowSemiCondensed-italic.fntdata"/><Relationship Id="rId22" Type="http://schemas.openxmlformats.org/officeDocument/2006/relationships/slide" Target="slides/slide15.xml"/><Relationship Id="rId66" Type="http://schemas.openxmlformats.org/officeDocument/2006/relationships/font" Target="fonts/Barlow-bold.fntdata"/><Relationship Id="rId21" Type="http://schemas.openxmlformats.org/officeDocument/2006/relationships/slide" Target="slides/slide14.xml"/><Relationship Id="rId65" Type="http://schemas.openxmlformats.org/officeDocument/2006/relationships/font" Target="fonts/Barlow-regular.fntdata"/><Relationship Id="rId24" Type="http://schemas.openxmlformats.org/officeDocument/2006/relationships/slide" Target="slides/slide17.xml"/><Relationship Id="rId68" Type="http://schemas.openxmlformats.org/officeDocument/2006/relationships/font" Target="fonts/Barlow-boldItalic.fntdata"/><Relationship Id="rId23" Type="http://schemas.openxmlformats.org/officeDocument/2006/relationships/slide" Target="slides/slide16.xml"/><Relationship Id="rId67" Type="http://schemas.openxmlformats.org/officeDocument/2006/relationships/font" Target="fonts/Barlow-italic.fntdata"/><Relationship Id="rId60" Type="http://schemas.openxmlformats.org/officeDocument/2006/relationships/font" Target="fonts/Brygada1918-boldItalic.fntdata"/><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BarlowSemiCondensedSemiBold-regular.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BarlowCondensed-italic.fntdata"/><Relationship Id="rId50" Type="http://schemas.openxmlformats.org/officeDocument/2006/relationships/font" Target="fonts/BarlowCondensed-bold.fntdata"/><Relationship Id="rId53" Type="http://schemas.openxmlformats.org/officeDocument/2006/relationships/font" Target="fonts/BarlowMedium-regular.fntdata"/><Relationship Id="rId52" Type="http://schemas.openxmlformats.org/officeDocument/2006/relationships/font" Target="fonts/BarlowCondensed-boldItalic.fntdata"/><Relationship Id="rId11" Type="http://schemas.openxmlformats.org/officeDocument/2006/relationships/slide" Target="slides/slide4.xml"/><Relationship Id="rId55" Type="http://schemas.openxmlformats.org/officeDocument/2006/relationships/font" Target="fonts/BarlowMedium-italic.fntdata"/><Relationship Id="rId10" Type="http://schemas.openxmlformats.org/officeDocument/2006/relationships/slide" Target="slides/slide3.xml"/><Relationship Id="rId54" Type="http://schemas.openxmlformats.org/officeDocument/2006/relationships/font" Target="fonts/BarlowMedium-bold.fntdata"/><Relationship Id="rId13" Type="http://schemas.openxmlformats.org/officeDocument/2006/relationships/slide" Target="slides/slide6.xml"/><Relationship Id="rId57" Type="http://schemas.openxmlformats.org/officeDocument/2006/relationships/font" Target="fonts/Brygada1918-regular.fntdata"/><Relationship Id="rId12" Type="http://schemas.openxmlformats.org/officeDocument/2006/relationships/slide" Target="slides/slide5.xml"/><Relationship Id="rId56" Type="http://schemas.openxmlformats.org/officeDocument/2006/relationships/font" Target="fonts/BarlowMedium-boldItalic.fntdata"/><Relationship Id="rId15" Type="http://schemas.openxmlformats.org/officeDocument/2006/relationships/slide" Target="slides/slide8.xml"/><Relationship Id="rId59" Type="http://schemas.openxmlformats.org/officeDocument/2006/relationships/font" Target="fonts/Brygada1918-italic.fntdata"/><Relationship Id="rId14" Type="http://schemas.openxmlformats.org/officeDocument/2006/relationships/slide" Target="slides/slide7.xml"/><Relationship Id="rId58" Type="http://schemas.openxmlformats.org/officeDocument/2006/relationships/font" Target="fonts/Brygada1918-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voooooogel/status/1730726744314069190"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pdf/2309.03409.pdf"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f00f301f3b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00f301f3b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a:t>
            </a:r>
            <a:r>
              <a:rPr lang="en"/>
              <a:t> </a:t>
            </a:r>
            <a:r>
              <a:rPr lang="en" u="sng">
                <a:solidFill>
                  <a:schemeClr val="hlink"/>
                </a:solidFill>
                <a:hlinkClick r:id="rId2"/>
              </a:rPr>
              <a:t>I will tip $20</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f00f301f3b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f00f301f3b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Let participants try out the prompts from the previous slide on their own. Dedicate about 5 min to this activity!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f00f301f3b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f00f301f3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LLMs strive for accurate and honest responses, yet as we mentioned previously, they can sometimes generate "hallucinations" or inaccuracies. This phenomenon is not due to dishonesty but an overzealous attempt to provide useful information - we can reduce this quite simply by allowing them to say “I don’t know”.</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This slide aims to explain why LLMs might produce inaccuracies and emphasize the importance of allowing them to acknowledge uncertainty.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298450" lvl="0" marL="457200" rtl="0" algn="l">
              <a:spcBef>
                <a:spcPts val="0"/>
              </a:spcBef>
              <a:spcAft>
                <a:spcPts val="0"/>
              </a:spcAft>
              <a:buSzPts val="1100"/>
              <a:buChar char="●"/>
            </a:pPr>
            <a:r>
              <a:rPr lang="en"/>
              <a:t>LLMs, in their quest to be helpful, may "hallucinate," creating facts or details that aren't true, especially when they try to interpret ambiguous inputs or questions beyond their training data.</a:t>
            </a:r>
            <a:endParaRPr/>
          </a:p>
          <a:p>
            <a:pPr indent="-298450" lvl="0" marL="457200" rtl="0" algn="l">
              <a:spcBef>
                <a:spcPts val="0"/>
              </a:spcBef>
              <a:spcAft>
                <a:spcPts val="0"/>
              </a:spcAft>
              <a:buSzPts val="1100"/>
              <a:buChar char="●"/>
            </a:pPr>
            <a:r>
              <a:rPr lang="en"/>
              <a:t>One strategy to reduce the chance of misinformation is by programming LLMs or setting user expectations that "I don't know" is an acceptable and often preferred response when certainty is unattainable.</a:t>
            </a:r>
            <a:endParaRPr/>
          </a:p>
          <a:p>
            <a:pPr indent="-298450" lvl="0" marL="457200" rtl="0" algn="l">
              <a:spcBef>
                <a:spcPts val="0"/>
              </a:spcBef>
              <a:spcAft>
                <a:spcPts val="0"/>
              </a:spcAft>
              <a:buSzPts val="1100"/>
              <a:buChar char="●"/>
            </a:pPr>
            <a:r>
              <a:rPr lang="en"/>
              <a:t>LLMs operate very literally; without the nuanced human understanding of social contexts, they default to attempting to provide helpful information, even when that means filling in gaps with best guesses, which can lead to inaccuracies.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f00f301f3b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f00f301f3b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f00f301f3b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f00f301f3b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Sometimes asking ChatGPT a question leads to hallucinations because </a:t>
            </a:r>
            <a:r>
              <a:rPr b="1" i="1" lang="en"/>
              <a:t>“no”</a:t>
            </a:r>
            <a:r>
              <a:rPr i="1" lang="en"/>
              <a:t> is technically a valid answer!</a:t>
            </a:r>
            <a:endParaRPr i="1"/>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f00f301f3b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f00f301f3b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f00f301f3b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f00f301f3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endParaRPr b="1"/>
          </a:p>
          <a:p>
            <a:pPr indent="-298450" lvl="0" marL="457200" rtl="0" algn="l">
              <a:spcBef>
                <a:spcPts val="0"/>
              </a:spcBef>
              <a:spcAft>
                <a:spcPts val="0"/>
              </a:spcAft>
              <a:buSzPts val="1100"/>
              <a:buChar char="●"/>
            </a:pPr>
            <a:r>
              <a:rPr lang="en"/>
              <a:t>Provide strategies for crafting a unique writing style and brand voice when using LLMs.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298450" lvl="0" marL="457200" rtl="0" algn="l">
              <a:spcBef>
                <a:spcPts val="0"/>
              </a:spcBef>
              <a:spcAft>
                <a:spcPts val="0"/>
              </a:spcAft>
              <a:buSzPts val="1100"/>
              <a:buChar char="●"/>
            </a:pPr>
            <a:r>
              <a:rPr lang="en"/>
              <a:t>LLMs can default to generic, homogenous sounding outputs.</a:t>
            </a:r>
            <a:endParaRPr/>
          </a:p>
          <a:p>
            <a:pPr indent="-298450" lvl="0" marL="457200" rtl="0" algn="l">
              <a:spcBef>
                <a:spcPts val="0"/>
              </a:spcBef>
              <a:spcAft>
                <a:spcPts val="0"/>
              </a:spcAft>
              <a:buSzPts val="1100"/>
              <a:buChar char="●"/>
            </a:pPr>
            <a:r>
              <a:rPr lang="en"/>
              <a:t>A consistent persona helps establish an identifiable voice.</a:t>
            </a:r>
            <a:endParaRPr/>
          </a:p>
          <a:p>
            <a:pPr indent="-298450" lvl="0" marL="457200" rtl="0" algn="l">
              <a:spcBef>
                <a:spcPts val="0"/>
              </a:spcBef>
              <a:spcAft>
                <a:spcPts val="0"/>
              </a:spcAft>
              <a:buSzPts val="1100"/>
              <a:buChar char="●"/>
            </a:pPr>
            <a:r>
              <a:rPr lang="en"/>
              <a:t>Domain-specific language and personal touches add authenticity.</a:t>
            </a:r>
            <a:endParaRPr/>
          </a:p>
          <a:p>
            <a:pPr indent="-298450" lvl="0" marL="457200" rtl="0" algn="l">
              <a:spcBef>
                <a:spcPts val="0"/>
              </a:spcBef>
              <a:spcAft>
                <a:spcPts val="0"/>
              </a:spcAft>
              <a:buSzPts val="1100"/>
              <a:buChar char="●"/>
            </a:pPr>
            <a:r>
              <a:rPr lang="en"/>
              <a:t>Feel free to explore different styles as needed.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298450" lvl="0" marL="457200" rtl="0" algn="l">
              <a:spcBef>
                <a:spcPts val="0"/>
              </a:spcBef>
              <a:spcAft>
                <a:spcPts val="0"/>
              </a:spcAft>
              <a:buSzPts val="1100"/>
              <a:buChar char="●"/>
            </a:pPr>
            <a:r>
              <a:rPr lang="en"/>
              <a:t>Share before/after examples of adding voice and personality.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f00f301f3b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f00f301f3b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f00f301f3b_0_4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f00f301f3b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f00f301f3b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f00f301f3b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SAMPLE “HOW TO RESPOND” INSTRUCTIONS: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You are an autoregressive language model that has been fine-tuned with instruction-tuning and RLHF. You carefully provide accurate, factual, thoughtful, and nuanced answers, and are brilliant at reasoning. If you think there might not be a correct answer, you say so.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Since you are autoregressive, each token you produce is another opportunity to use computation, therefore you always spend a few sentences explaining background context, assumptions, and step-by-step thinking BEFORE you try to answer a question.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9" name="Google Shape;2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f00f301f3b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f00f301f3b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f00f301f3b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f00f301f3b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Here are some of the many limitations expressed in a different fashion. LLMs are getting better all the time, and some of these problems will disappear eventually.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But for now we need to know how to mitigate.</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To point out the limitations of Large Language Models (LLMs) and foster an understanding of their operational boundaries.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298450" lvl="0" marL="457200" rtl="0" algn="l">
              <a:spcBef>
                <a:spcPts val="0"/>
              </a:spcBef>
              <a:spcAft>
                <a:spcPts val="0"/>
              </a:spcAft>
              <a:buSzPts val="1100"/>
              <a:buAutoNum type="arabicPeriod"/>
            </a:pPr>
            <a:r>
              <a:rPr lang="en">
                <a:solidFill>
                  <a:schemeClr val="dk1"/>
                </a:solidFill>
              </a:rPr>
              <a:t>The issue of overconfidence is exacerbated by a technique that actually makes LLMs safe: Reinforcement Learning from Human Feedback (RLHF). We’ll explore this method in the next lesson.</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We’ve already talked about how there’s a knowledge cut-off for recent events, but this also has an effect on tasks that require models to run code, like data analysis</a:t>
            </a:r>
            <a:endParaRPr>
              <a:solidFill>
                <a:schemeClr val="dk1"/>
              </a:solidFill>
            </a:endParaRPr>
          </a:p>
          <a:p>
            <a:pPr indent="-298450" lvl="0" marL="457200" rtl="0" algn="l">
              <a:spcBef>
                <a:spcPts val="0"/>
              </a:spcBef>
              <a:spcAft>
                <a:spcPts val="0"/>
              </a:spcAft>
              <a:buSzPts val="1100"/>
              <a:buAutoNum type="arabicPeriod"/>
            </a:pPr>
            <a:r>
              <a:rPr lang="en"/>
              <a:t>This then has an impact on LLM’s self-knowledge - GPT-4 only knows about the existence of GPT-3!</a:t>
            </a:r>
            <a:endParaRPr/>
          </a:p>
          <a:p>
            <a:pPr indent="-298450" lvl="0" marL="457200" rtl="0" algn="l">
              <a:spcBef>
                <a:spcPts val="0"/>
              </a:spcBef>
              <a:spcAft>
                <a:spcPts val="0"/>
              </a:spcAft>
              <a:buSzPts val="1100"/>
              <a:buAutoNum type="arabicPeriod"/>
            </a:pPr>
            <a:r>
              <a:rPr lang="en"/>
              <a:t>Out-of-the box, Generative AI tools can struggle to write in different styles, which is why most AI-written text sounds the same (and can be relatively easy to detect).</a:t>
            </a:r>
            <a:endParaRPr/>
          </a:p>
          <a:p>
            <a:pPr indent="-298450" lvl="0" marL="457200" rtl="0" algn="l">
              <a:spcBef>
                <a:spcPts val="0"/>
              </a:spcBef>
              <a:spcAft>
                <a:spcPts val="0"/>
              </a:spcAft>
              <a:buSzPts val="1100"/>
              <a:buAutoNum type="arabicPeriod"/>
            </a:pPr>
            <a:r>
              <a:rPr lang="en"/>
              <a:t>We’re used to machines or computers having perfect mathematical ability, so it can be quite difficult to understand why LLMs are so poor at basic maths</a:t>
            </a:r>
            <a:endParaRPr/>
          </a:p>
          <a:p>
            <a:pPr indent="-298450" lvl="0" marL="457200" rtl="0" algn="l">
              <a:spcBef>
                <a:spcPts val="0"/>
              </a:spcBef>
              <a:spcAft>
                <a:spcPts val="0"/>
              </a:spcAft>
              <a:buSzPts val="1100"/>
              <a:buAutoNum type="arabicPeriod"/>
            </a:pPr>
            <a:r>
              <a:rPr lang="en">
                <a:solidFill>
                  <a:schemeClr val="dk1"/>
                </a:solidFill>
              </a:rPr>
              <a:t>LLMs can’t </a:t>
            </a:r>
            <a:r>
              <a:rPr i="1" lang="en">
                <a:solidFill>
                  <a:schemeClr val="dk1"/>
                </a:solidFill>
              </a:rPr>
              <a:t>truly</a:t>
            </a:r>
            <a:r>
              <a:rPr lang="en">
                <a:solidFill>
                  <a:schemeClr val="dk1"/>
                </a:solidFill>
              </a:rPr>
              <a:t> reason, and are prone to jumping to an answer without thinking it through</a:t>
            </a:r>
            <a:endParaRPr/>
          </a:p>
          <a:p>
            <a:pPr indent="-298450" lvl="0" marL="457200" rtl="0" algn="l">
              <a:spcBef>
                <a:spcPts val="0"/>
              </a:spcBef>
              <a:spcAft>
                <a:spcPts val="0"/>
              </a:spcAft>
              <a:buSzPts val="1100"/>
              <a:buAutoNum type="arabicPeriod"/>
            </a:pPr>
            <a:r>
              <a:rPr lang="en"/>
              <a:t>A limited context window means that we often have to explain the same thing over and over again - or that we have to turn to different models for very large text.</a:t>
            </a:r>
            <a:endParaRPr/>
          </a:p>
          <a:p>
            <a:pPr indent="-298450" lvl="0" marL="457200" rtl="0" algn="l">
              <a:spcBef>
                <a:spcPts val="0"/>
              </a:spcBef>
              <a:spcAft>
                <a:spcPts val="0"/>
              </a:spcAft>
              <a:buSzPts val="1100"/>
              <a:buAutoNum type="arabicPeriod"/>
            </a:pPr>
            <a:r>
              <a:rPr lang="en">
                <a:solidFill>
                  <a:schemeClr val="dk1"/>
                </a:solidFill>
              </a:rPr>
              <a:t>Because they’ve been trained on a wealth of examples of real-world situations, sometimes when a scenario differs, LLMs can fail to notice, and slip up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298450" lvl="0" marL="457200" rtl="0" algn="l">
              <a:spcBef>
                <a:spcPts val="0"/>
              </a:spcBef>
              <a:spcAft>
                <a:spcPts val="0"/>
              </a:spcAft>
              <a:buSzPts val="1100"/>
              <a:buChar char="●"/>
            </a:pPr>
            <a:r>
              <a:rPr lang="en"/>
              <a:t>Engage learners with real-world examples of each limitation to drive home the concepts.</a:t>
            </a:r>
            <a:endParaRPr/>
          </a:p>
          <a:p>
            <a:pPr indent="-298450" lvl="0" marL="457200" rtl="0" algn="l">
              <a:spcBef>
                <a:spcPts val="0"/>
              </a:spcBef>
              <a:spcAft>
                <a:spcPts val="0"/>
              </a:spcAft>
              <a:buSzPts val="1100"/>
              <a:buChar char="●"/>
            </a:pPr>
            <a:r>
              <a:rPr lang="en"/>
              <a:t>Prompt discussions on potential solutions or workarounds for these limitations.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f00f301f3b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f00f301f3b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SOLO ACTIVITY</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Go through the instructions - provide a quick demo if students are confused.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Students complete activity. Monitor their progress and answer questions throughout.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Debrief after the activity: </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How did the process of creating custom instructions for ChatGPT help you understand its capabilities and limitations?</a:t>
            </a:r>
            <a:endParaRPr>
              <a:solidFill>
                <a:schemeClr val="dk1"/>
              </a:solidFill>
            </a:endParaRPr>
          </a:p>
          <a:p>
            <a:pPr indent="-298450" lvl="1" marL="914400" rtl="0" algn="l">
              <a:spcBef>
                <a:spcPts val="0"/>
              </a:spcBef>
              <a:spcAft>
                <a:spcPts val="0"/>
              </a:spcAft>
              <a:buClr>
                <a:schemeClr val="dk1"/>
              </a:buClr>
              <a:buSzPts val="1100"/>
              <a:buAutoNum type="alphaLcPeriod"/>
            </a:pPr>
            <a:r>
              <a:rPr lang="en">
                <a:solidFill>
                  <a:schemeClr val="dk1"/>
                </a:solidFill>
              </a:rPr>
              <a:t>In what ways did you tailor the "About Me" and "How to Respond" sections to reflect your personal communication style, and how effective do you feel this customization was?</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f00f301f3b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f00f301f3b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f00f301f3b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f00f301f3b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Ask participants to reflect on their own, either in their own heads or by jotting down notes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they would like to share their reflections, let them know they can do so in the Zoom chat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f00f301f3b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f00f301f3b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f00f301f3b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f00f301f3b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00f301f3b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00f301f3b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00f301f3b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00f301f3b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f00f301f3b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f00f301f3b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00f301f3b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00f301f3b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Source: DALL-E 3</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Chain of Thought, or CoT, is a prompting technique that emphasizes step-by-step reasoning. Its goal is to produce more reliable answers by making the model explain its thought process.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PURPOSE:</a:t>
            </a:r>
            <a:br>
              <a:rPr lang="en"/>
            </a:br>
            <a:r>
              <a:rPr lang="en"/>
              <a:t>To provide an overview of the Chain of Thought technique and its significance in improving AI output reliability.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TALKING POINTS:</a:t>
            </a:r>
            <a:endParaRPr/>
          </a:p>
          <a:p>
            <a:pPr indent="-298450" lvl="0" marL="457200" rtl="0" algn="l">
              <a:spcBef>
                <a:spcPts val="0"/>
              </a:spcBef>
              <a:spcAft>
                <a:spcPts val="0"/>
              </a:spcAft>
              <a:buSzPts val="1100"/>
              <a:buChar char="●"/>
            </a:pPr>
            <a:r>
              <a:rPr lang="en"/>
              <a:t>The challenge of getting reliable results led to the introduction of CoT.</a:t>
            </a:r>
            <a:endParaRPr/>
          </a:p>
          <a:p>
            <a:pPr indent="-298450" lvl="0" marL="457200" rtl="0" algn="l">
              <a:spcBef>
                <a:spcPts val="0"/>
              </a:spcBef>
              <a:spcAft>
                <a:spcPts val="0"/>
              </a:spcAft>
              <a:buSzPts val="1100"/>
              <a:buChar char="●"/>
            </a:pPr>
            <a:r>
              <a:rPr lang="en"/>
              <a:t>The technique advocates for showcasing the intermediate steps in thinking.</a:t>
            </a:r>
            <a:endParaRPr/>
          </a:p>
          <a:p>
            <a:pPr indent="-298450" lvl="0" marL="457200" rtl="0" algn="l">
              <a:spcBef>
                <a:spcPts val="0"/>
              </a:spcBef>
              <a:spcAft>
                <a:spcPts val="0"/>
              </a:spcAft>
              <a:buSzPts val="1100"/>
              <a:buChar char="●"/>
            </a:pPr>
            <a:r>
              <a:rPr lang="en"/>
              <a:t>Research papers from both Google and the University of Tokyo have underlined its effectiveness.</a:t>
            </a:r>
            <a:endParaRPr/>
          </a:p>
          <a:p>
            <a:pPr indent="-298450" lvl="0" marL="457200" rtl="0" algn="l">
              <a:spcBef>
                <a:spcPts val="0"/>
              </a:spcBef>
              <a:spcAft>
                <a:spcPts val="0"/>
              </a:spcAft>
              <a:buSzPts val="1100"/>
              <a:buChar char="●"/>
            </a:pPr>
            <a:r>
              <a:rPr lang="en"/>
              <a:t>The most impactful implementations have the model articulate its reasoning.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b="1" lang="en"/>
              <a:t>TEACHING TIPS:</a:t>
            </a:r>
            <a:endParaRPr b="1"/>
          </a:p>
          <a:p>
            <a:pPr indent="-298450" lvl="0" marL="457200" rtl="0" algn="l">
              <a:spcBef>
                <a:spcPts val="0"/>
              </a:spcBef>
              <a:spcAft>
                <a:spcPts val="0"/>
              </a:spcAft>
              <a:buSzPts val="1100"/>
              <a:buChar char="●"/>
            </a:pPr>
            <a:r>
              <a:rPr lang="en"/>
              <a:t>Engage the audience with a prompt example where showing intermediate steps results in clearer and more accurate outputs.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f00f301f3b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f00f301f3b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Source:</a:t>
            </a:r>
            <a:r>
              <a:rPr lang="en"/>
              <a:t> </a:t>
            </a:r>
            <a:r>
              <a:rPr lang="en" u="sng">
                <a:solidFill>
                  <a:schemeClr val="hlink"/>
                </a:solidFill>
                <a:hlinkClick r:id="rId2"/>
              </a:rPr>
              <a:t>Large Language Models as Optimizers – Google Deepmind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0" name="Shape 10"/>
        <p:cNvGrpSpPr/>
        <p:nvPr/>
      </p:nvGrpSpPr>
      <p:grpSpPr>
        <a:xfrm>
          <a:off x="0" y="0"/>
          <a:ext cx="0" cy="0"/>
          <a:chOff x="0" y="0"/>
          <a:chExt cx="0" cy="0"/>
        </a:xfrm>
      </p:grpSpPr>
      <p:sp>
        <p:nvSpPr>
          <p:cNvPr id="11" name="Google Shape;11;p2"/>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 name="Google Shape;12;p2"/>
          <p:cNvSpPr txBox="1"/>
          <p:nvPr>
            <p:ph type="title"/>
          </p:nvPr>
        </p:nvSpPr>
        <p:spPr>
          <a:xfrm>
            <a:off x="914400" y="457200"/>
            <a:ext cx="75321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Barlow Condensed"/>
              <a:buNone/>
              <a:defRPr b="1">
                <a:latin typeface="Barlow Condensed"/>
                <a:ea typeface="Barlow Condensed"/>
                <a:cs typeface="Barlow Condensed"/>
                <a:sym typeface="Barlow Condense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2"/>
          <p:cNvSpPr txBox="1"/>
          <p:nvPr>
            <p:ph idx="1" type="body"/>
          </p:nvPr>
        </p:nvSpPr>
        <p:spPr>
          <a:xfrm>
            <a:off x="914400" y="1190625"/>
            <a:ext cx="7532100" cy="33354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Font typeface="Nunito"/>
              <a:buChar char="⮕"/>
              <a:defRPr>
                <a:latin typeface="Nunito"/>
                <a:ea typeface="Nunito"/>
                <a:cs typeface="Nunito"/>
                <a:sym typeface="Nunito"/>
              </a:defRPr>
            </a:lvl1pPr>
            <a:lvl2pPr indent="-317500" lvl="1" marL="914400" algn="l">
              <a:lnSpc>
                <a:spcPct val="115000"/>
              </a:lnSpc>
              <a:spcBef>
                <a:spcPts val="1000"/>
              </a:spcBef>
              <a:spcAft>
                <a:spcPts val="0"/>
              </a:spcAft>
              <a:buSzPts val="1400"/>
              <a:buFont typeface="Nunito"/>
              <a:buChar char="○"/>
              <a:defRPr>
                <a:latin typeface="Nunito"/>
                <a:ea typeface="Nunito"/>
                <a:cs typeface="Nunito"/>
                <a:sym typeface="Nunito"/>
              </a:defRPr>
            </a:lvl2pPr>
            <a:lvl3pPr indent="-317500" lvl="2" marL="1371600" algn="l">
              <a:lnSpc>
                <a:spcPct val="115000"/>
              </a:lnSpc>
              <a:spcBef>
                <a:spcPts val="1000"/>
              </a:spcBef>
              <a:spcAft>
                <a:spcPts val="0"/>
              </a:spcAft>
              <a:buSzPts val="1400"/>
              <a:buFont typeface="Nunito"/>
              <a:buChar char="■"/>
              <a:defRPr>
                <a:latin typeface="Nunito"/>
                <a:ea typeface="Nunito"/>
                <a:cs typeface="Nunito"/>
                <a:sym typeface="Nunito"/>
              </a:defRPr>
            </a:lvl3pPr>
            <a:lvl4pPr indent="-317500" lvl="3" marL="1828800" algn="l">
              <a:lnSpc>
                <a:spcPct val="115000"/>
              </a:lnSpc>
              <a:spcBef>
                <a:spcPts val="1000"/>
              </a:spcBef>
              <a:spcAft>
                <a:spcPts val="0"/>
              </a:spcAft>
              <a:buSzPts val="1400"/>
              <a:buFont typeface="Nunito"/>
              <a:buChar char="●"/>
              <a:defRPr>
                <a:latin typeface="Nunito"/>
                <a:ea typeface="Nunito"/>
                <a:cs typeface="Nunito"/>
                <a:sym typeface="Nunito"/>
              </a:defRPr>
            </a:lvl4pPr>
            <a:lvl5pPr indent="-317500" lvl="4" marL="2286000" algn="l">
              <a:lnSpc>
                <a:spcPct val="115000"/>
              </a:lnSpc>
              <a:spcBef>
                <a:spcPts val="1000"/>
              </a:spcBef>
              <a:spcAft>
                <a:spcPts val="0"/>
              </a:spcAft>
              <a:buSzPts val="1400"/>
              <a:buFont typeface="Nunito"/>
              <a:buChar char="○"/>
              <a:defRPr>
                <a:latin typeface="Nunito"/>
                <a:ea typeface="Nunito"/>
                <a:cs typeface="Nunito"/>
                <a:sym typeface="Nunito"/>
              </a:defRPr>
            </a:lvl5pPr>
            <a:lvl6pPr indent="-317500" lvl="5" marL="2743200" algn="l">
              <a:lnSpc>
                <a:spcPct val="115000"/>
              </a:lnSpc>
              <a:spcBef>
                <a:spcPts val="1000"/>
              </a:spcBef>
              <a:spcAft>
                <a:spcPts val="0"/>
              </a:spcAft>
              <a:buSzPts val="1400"/>
              <a:buFont typeface="Nunito"/>
              <a:buChar char="■"/>
              <a:defRPr>
                <a:latin typeface="Nunito"/>
                <a:ea typeface="Nunito"/>
                <a:cs typeface="Nunito"/>
                <a:sym typeface="Nunito"/>
              </a:defRPr>
            </a:lvl6pPr>
            <a:lvl7pPr indent="-317500" lvl="6" marL="3200400" algn="l">
              <a:lnSpc>
                <a:spcPct val="115000"/>
              </a:lnSpc>
              <a:spcBef>
                <a:spcPts val="1000"/>
              </a:spcBef>
              <a:spcAft>
                <a:spcPts val="0"/>
              </a:spcAft>
              <a:buSzPts val="1400"/>
              <a:buFont typeface="Nunito"/>
              <a:buChar char="●"/>
              <a:defRPr>
                <a:latin typeface="Nunito"/>
                <a:ea typeface="Nunito"/>
                <a:cs typeface="Nunito"/>
                <a:sym typeface="Nunito"/>
              </a:defRPr>
            </a:lvl7pPr>
            <a:lvl8pPr indent="-317500" lvl="7" marL="3657600" algn="l">
              <a:lnSpc>
                <a:spcPct val="115000"/>
              </a:lnSpc>
              <a:spcBef>
                <a:spcPts val="1000"/>
              </a:spcBef>
              <a:spcAft>
                <a:spcPts val="0"/>
              </a:spcAft>
              <a:buSzPts val="1400"/>
              <a:buFont typeface="Nunito"/>
              <a:buChar char="○"/>
              <a:defRPr>
                <a:latin typeface="Nunito"/>
                <a:ea typeface="Nunito"/>
                <a:cs typeface="Nunito"/>
                <a:sym typeface="Nunito"/>
              </a:defRPr>
            </a:lvl8pPr>
            <a:lvl9pPr indent="-317500" lvl="8" marL="4114800" algn="l">
              <a:lnSpc>
                <a:spcPct val="115000"/>
              </a:lnSpc>
              <a:spcBef>
                <a:spcPts val="1000"/>
              </a:spcBef>
              <a:spcAft>
                <a:spcPts val="1000"/>
              </a:spcAft>
              <a:buSzPts val="1400"/>
              <a:buFont typeface="Nunito"/>
              <a:buChar char="■"/>
              <a:defRPr>
                <a:latin typeface="Nunito"/>
                <a:ea typeface="Nunito"/>
                <a:cs typeface="Nunito"/>
                <a:sym typeface="Nunito"/>
              </a:defRPr>
            </a:lvl9pPr>
          </a:lstStyle>
          <a:p/>
        </p:txBody>
      </p:sp>
      <p:sp>
        <p:nvSpPr>
          <p:cNvPr id="14" name="Google Shape;14;p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 name="Google Shape;15;p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6" name="Google Shape;16;p2"/>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Barlow Condensed SemiBold"/>
                <a:ea typeface="Barlow Condensed SemiBold"/>
                <a:cs typeface="Barlow Condensed SemiBold"/>
                <a:sym typeface="Barlow Condensed SemiBold"/>
              </a:rPr>
              <a:t>FOR PRESENTER USE ONLY</a:t>
            </a:r>
            <a:endParaRPr b="0" i="0" sz="2000" u="none" cap="none" strike="noStrike">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73" name="Shape 73"/>
        <p:cNvGrpSpPr/>
        <p:nvPr/>
      </p:nvGrpSpPr>
      <p:grpSpPr>
        <a:xfrm>
          <a:off x="0" y="0"/>
          <a:ext cx="0" cy="0"/>
          <a:chOff x="0" y="0"/>
          <a:chExt cx="0" cy="0"/>
        </a:xfrm>
      </p:grpSpPr>
      <p:sp>
        <p:nvSpPr>
          <p:cNvPr id="74" name="Google Shape;74;p11"/>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5" name="Google Shape;75;p1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6" name="Google Shape;76;p1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7" name="Google Shape;77;p11"/>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78" name="Google Shape;78;p11"/>
          <p:cNvSpPr txBox="1"/>
          <p:nvPr>
            <p:ph idx="1" type="body"/>
          </p:nvPr>
        </p:nvSpPr>
        <p:spPr>
          <a:xfrm>
            <a:off x="1142150" y="1143850"/>
            <a:ext cx="44028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79" name="Shape 79"/>
        <p:cNvGrpSpPr/>
        <p:nvPr/>
      </p:nvGrpSpPr>
      <p:grpSpPr>
        <a:xfrm>
          <a:off x="0" y="0"/>
          <a:ext cx="0" cy="0"/>
          <a:chOff x="0" y="0"/>
          <a:chExt cx="0" cy="0"/>
        </a:xfrm>
      </p:grpSpPr>
      <p:sp>
        <p:nvSpPr>
          <p:cNvPr id="80" name="Google Shape;80;p12"/>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81" name="Google Shape;81;p1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82" name="Google Shape;82;p12"/>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83" name="Google Shape;83;p12"/>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84" name="Google Shape;84;p12"/>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5" name="Google Shape;85;p12"/>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740B5"/>
                </a:solidFill>
                <a:latin typeface="Barlow Condensed"/>
                <a:ea typeface="Barlow Condensed"/>
                <a:cs typeface="Barlow Condensed"/>
                <a:sym typeface="Barlow Condensed"/>
              </a:rPr>
              <a:t>REFLECT</a:t>
            </a:r>
            <a:endParaRPr b="1" i="0" sz="10000" u="none" cap="none" strike="noStrike">
              <a:solidFill>
                <a:srgbClr val="3740B5"/>
              </a:solidFill>
              <a:latin typeface="Barlow Condensed"/>
              <a:ea typeface="Barlow Condensed"/>
              <a:cs typeface="Barlow Condensed"/>
              <a:sym typeface="Barlow Condensed"/>
            </a:endParaRPr>
          </a:p>
        </p:txBody>
      </p:sp>
      <p:pic>
        <p:nvPicPr>
          <p:cNvPr id="86" name="Google Shape;86;p12"/>
          <p:cNvPicPr preferRelativeResize="0"/>
          <p:nvPr/>
        </p:nvPicPr>
        <p:blipFill rotWithShape="1">
          <a:blip r:embed="rId4">
            <a:alphaModFix/>
          </a:blip>
          <a:srcRect b="0" l="0" r="0" t="0"/>
          <a:stretch/>
        </p:blipFill>
        <p:spPr>
          <a:xfrm>
            <a:off x="7089575" y="666750"/>
            <a:ext cx="1514475" cy="16764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87" name="Shape 87"/>
        <p:cNvGrpSpPr/>
        <p:nvPr/>
      </p:nvGrpSpPr>
      <p:grpSpPr>
        <a:xfrm>
          <a:off x="0" y="0"/>
          <a:ext cx="0" cy="0"/>
          <a:chOff x="0" y="0"/>
          <a:chExt cx="0" cy="0"/>
        </a:xfrm>
      </p:grpSpPr>
      <p:sp>
        <p:nvSpPr>
          <p:cNvPr id="88" name="Google Shape;88;p13"/>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9" name="Google Shape;89;p1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0" name="Google Shape;90;p1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1" name="Google Shape;91;p13"/>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3"/>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Barlow"/>
                <a:ea typeface="Barlow"/>
                <a:cs typeface="Barlow"/>
                <a:sym typeface="Barlow"/>
              </a:rPr>
              <a:t>Tips for Reflection:</a:t>
            </a:r>
            <a:br>
              <a:rPr b="1" i="0" lang="en" sz="1400" u="none" cap="none" strike="noStrike">
                <a:solidFill>
                  <a:srgbClr val="FFFFFF"/>
                </a:solidFill>
                <a:latin typeface="Barlow"/>
                <a:ea typeface="Barlow"/>
                <a:cs typeface="Barlow"/>
                <a:sym typeface="Barlow"/>
              </a:rPr>
            </a:br>
            <a:endParaRPr b="1" i="0" sz="1400" u="none" cap="none" strike="noStrike">
              <a:solidFill>
                <a:srgbClr val="FFFFFF"/>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Nunito"/>
                <a:ea typeface="Nunito"/>
                <a:cs typeface="Nunito"/>
                <a:sym typeface="Nunito"/>
              </a:rPr>
              <a:t>Think carefully through the questions, provide specific details and examples, and try to break down your thinking. </a:t>
            </a:r>
            <a:endParaRPr b="0" i="0" sz="1200" u="none" cap="none" strike="noStrike">
              <a:solidFill>
                <a:srgbClr val="FFFFFF"/>
              </a:solidFill>
              <a:latin typeface="Nunito"/>
              <a:ea typeface="Nunito"/>
              <a:cs typeface="Nunito"/>
              <a:sym typeface="Nunito"/>
            </a:endParaRPr>
          </a:p>
        </p:txBody>
      </p:sp>
      <p:sp>
        <p:nvSpPr>
          <p:cNvPr id="93" name="Google Shape;93;p13"/>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13"/>
          <p:cNvPicPr preferRelativeResize="0"/>
          <p:nvPr/>
        </p:nvPicPr>
        <p:blipFill rotWithShape="1">
          <a:blip r:embed="rId3">
            <a:alphaModFix/>
          </a:blip>
          <a:srcRect b="0" l="0" r="0" t="0"/>
          <a:stretch/>
        </p:blipFill>
        <p:spPr>
          <a:xfrm>
            <a:off x="7834175" y="1297575"/>
            <a:ext cx="376601" cy="376601"/>
          </a:xfrm>
          <a:prstGeom prst="rect">
            <a:avLst/>
          </a:prstGeom>
          <a:noFill/>
          <a:ln>
            <a:noFill/>
          </a:ln>
        </p:spPr>
      </p:pic>
      <p:sp>
        <p:nvSpPr>
          <p:cNvPr id="95" name="Google Shape;95;p13"/>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1000"/>
              </a:spcAft>
              <a:buClr>
                <a:srgbClr val="000000"/>
              </a:buClr>
              <a:buSzPts val="1400"/>
              <a:buFont typeface="Arial"/>
              <a:buNone/>
            </a:pPr>
            <a:r>
              <a:rPr b="0" i="0" lang="en" sz="1400" u="none" cap="none" strike="noStrike">
                <a:solidFill>
                  <a:srgbClr val="222222"/>
                </a:solidFill>
                <a:latin typeface="Nunito"/>
                <a:ea typeface="Nunito"/>
                <a:cs typeface="Nunito"/>
                <a:sym typeface="Nunito"/>
              </a:rPr>
              <a:t>Taking what you learned and what you practiced, answer the following reflection questions. </a:t>
            </a:r>
            <a:endParaRPr b="0" i="0" sz="1400" u="none" cap="none" strike="noStrike">
              <a:solidFill>
                <a:srgbClr val="222222"/>
              </a:solidFill>
              <a:latin typeface="Nunito"/>
              <a:ea typeface="Nunito"/>
              <a:cs typeface="Nunito"/>
              <a:sym typeface="Nunito"/>
            </a:endParaRPr>
          </a:p>
        </p:txBody>
      </p:sp>
      <p:sp>
        <p:nvSpPr>
          <p:cNvPr id="96" name="Google Shape;96;p13"/>
          <p:cNvSpPr txBox="1"/>
          <p:nvPr>
            <p:ph type="title"/>
          </p:nvPr>
        </p:nvSpPr>
        <p:spPr>
          <a:xfrm>
            <a:off x="1142200" y="457200"/>
            <a:ext cx="47988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97" name="Google Shape;97;p13"/>
          <p:cNvSpPr txBox="1"/>
          <p:nvPr>
            <p:ph idx="1" type="body"/>
          </p:nvPr>
        </p:nvSpPr>
        <p:spPr>
          <a:xfrm>
            <a:off x="1825600" y="1900075"/>
            <a:ext cx="4115400" cy="23268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98" name="Shape 98"/>
        <p:cNvGrpSpPr/>
        <p:nvPr/>
      </p:nvGrpSpPr>
      <p:grpSpPr>
        <a:xfrm>
          <a:off x="0" y="0"/>
          <a:ext cx="0" cy="0"/>
          <a:chOff x="0" y="0"/>
          <a:chExt cx="0" cy="0"/>
        </a:xfrm>
      </p:grpSpPr>
      <p:sp>
        <p:nvSpPr>
          <p:cNvPr id="99" name="Google Shape;99;p14"/>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0" name="Google Shape;100;p14"/>
          <p:cNvPicPr preferRelativeResize="0"/>
          <p:nvPr/>
        </p:nvPicPr>
        <p:blipFill rotWithShape="1">
          <a:blip r:embed="rId2">
            <a:alphaModFix/>
          </a:blip>
          <a:srcRect b="31601" l="0" r="0" t="42312"/>
          <a:stretch/>
        </p:blipFill>
        <p:spPr>
          <a:xfrm>
            <a:off x="2494700" y="2300813"/>
            <a:ext cx="4154800" cy="541875"/>
          </a:xfrm>
          <a:prstGeom prst="rect">
            <a:avLst/>
          </a:prstGeom>
          <a:noFill/>
          <a:ln>
            <a:noFill/>
          </a:ln>
        </p:spPr>
      </p:pic>
      <p:sp>
        <p:nvSpPr>
          <p:cNvPr id="101" name="Google Shape;101;p1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102" name="Shape 102"/>
        <p:cNvGrpSpPr/>
        <p:nvPr/>
      </p:nvGrpSpPr>
      <p:grpSpPr>
        <a:xfrm>
          <a:off x="0" y="0"/>
          <a:ext cx="0" cy="0"/>
          <a:chOff x="0" y="0"/>
          <a:chExt cx="0" cy="0"/>
        </a:xfrm>
      </p:grpSpPr>
      <p:pic>
        <p:nvPicPr>
          <p:cNvPr descr="GA-Cog-900.png" id="103" name="Google Shape;103;p1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4" name="Google Shape;104;p1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5" name="Google Shape;105;p15"/>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pic>
        <p:nvPicPr>
          <p:cNvPr id="106" name="Google Shape;106;p15"/>
          <p:cNvPicPr preferRelativeResize="0"/>
          <p:nvPr/>
        </p:nvPicPr>
        <p:blipFill rotWithShape="1">
          <a:blip r:embed="rId3">
            <a:alphaModFix/>
          </a:blip>
          <a:srcRect b="0" l="0" r="0" t="0"/>
          <a:stretch/>
        </p:blipFill>
        <p:spPr>
          <a:xfrm>
            <a:off x="7683788" y="182962"/>
            <a:ext cx="1003025" cy="958867"/>
          </a:xfrm>
          <a:prstGeom prst="rect">
            <a:avLst/>
          </a:prstGeom>
          <a:noFill/>
          <a:ln>
            <a:noFill/>
          </a:ln>
        </p:spPr>
      </p:pic>
      <p:sp>
        <p:nvSpPr>
          <p:cNvPr id="107" name="Google Shape;107;p15"/>
          <p:cNvSpPr/>
          <p:nvPr>
            <p:ph idx="2" type="pic"/>
          </p:nvPr>
        </p:nvSpPr>
        <p:spPr>
          <a:xfrm>
            <a:off x="5740500" y="1469575"/>
            <a:ext cx="2946300" cy="2946300"/>
          </a:xfrm>
          <a:prstGeom prst="rect">
            <a:avLst/>
          </a:prstGeom>
          <a:noFill/>
          <a:ln>
            <a:noFill/>
          </a:ln>
        </p:spPr>
      </p:sp>
      <p:sp>
        <p:nvSpPr>
          <p:cNvPr id="108" name="Google Shape;108;p15"/>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09" name="Google Shape;109;p1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110" name="Shape 110"/>
        <p:cNvGrpSpPr/>
        <p:nvPr/>
      </p:nvGrpSpPr>
      <p:grpSpPr>
        <a:xfrm>
          <a:off x="0" y="0"/>
          <a:ext cx="0" cy="0"/>
          <a:chOff x="0" y="0"/>
          <a:chExt cx="0" cy="0"/>
        </a:xfrm>
      </p:grpSpPr>
      <p:sp>
        <p:nvSpPr>
          <p:cNvPr id="111" name="Google Shape;111;p16"/>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2" name="Google Shape;112;p1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3" name="Google Shape;113;p1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4" name="Google Shape;114;p16"/>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000"/>
              <a:buFont typeface="Arial"/>
              <a:buNone/>
            </a:pPr>
            <a:r>
              <a:rPr b="1" i="0" lang="en" sz="3000" u="none" cap="none" strike="noStrike">
                <a:solidFill>
                  <a:srgbClr val="222222"/>
                </a:solidFill>
                <a:latin typeface="Barlow Condensed"/>
                <a:ea typeface="Barlow Condensed"/>
                <a:cs typeface="Barlow Condensed"/>
                <a:sym typeface="Barlow Condensed"/>
              </a:rPr>
              <a:t>Knowledge Check:</a:t>
            </a:r>
            <a:endParaRPr b="1" i="0" sz="2000" u="none" cap="none" strike="noStrike">
              <a:solidFill>
                <a:srgbClr val="222222"/>
              </a:solidFill>
              <a:latin typeface="Barlow Condensed"/>
              <a:ea typeface="Barlow Condensed"/>
              <a:cs typeface="Barlow Condensed"/>
              <a:sym typeface="Barlow Condensed"/>
            </a:endParaRPr>
          </a:p>
        </p:txBody>
      </p:sp>
      <p:sp>
        <p:nvSpPr>
          <p:cNvPr id="115" name="Google Shape;115;p16"/>
          <p:cNvSpPr txBox="1"/>
          <p:nvPr>
            <p:ph idx="1" type="subTitle"/>
          </p:nvPr>
        </p:nvSpPr>
        <p:spPr>
          <a:xfrm>
            <a:off x="1142150" y="946900"/>
            <a:ext cx="6349500" cy="3159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algn="l">
              <a:lnSpc>
                <a:spcPct val="115000"/>
              </a:lnSpc>
              <a:spcBef>
                <a:spcPts val="1000"/>
              </a:spcBef>
              <a:spcAft>
                <a:spcPts val="0"/>
              </a:spcAft>
              <a:buSzPts val="1400"/>
              <a:buNone/>
              <a:defRPr/>
            </a:lvl2pPr>
            <a:lvl3pPr lvl="2" algn="l">
              <a:lnSpc>
                <a:spcPct val="115000"/>
              </a:lnSpc>
              <a:spcBef>
                <a:spcPts val="1000"/>
              </a:spcBef>
              <a:spcAft>
                <a:spcPts val="0"/>
              </a:spcAft>
              <a:buSzPts val="1400"/>
              <a:buNone/>
              <a:defRPr/>
            </a:lvl3pPr>
            <a:lvl4pPr lvl="3" algn="l">
              <a:lnSpc>
                <a:spcPct val="115000"/>
              </a:lnSpc>
              <a:spcBef>
                <a:spcPts val="1000"/>
              </a:spcBef>
              <a:spcAft>
                <a:spcPts val="0"/>
              </a:spcAft>
              <a:buSzPts val="1400"/>
              <a:buNone/>
              <a:defRPr/>
            </a:lvl4pPr>
            <a:lvl5pPr lvl="4" algn="l">
              <a:lnSpc>
                <a:spcPct val="115000"/>
              </a:lnSpc>
              <a:spcBef>
                <a:spcPts val="1000"/>
              </a:spcBef>
              <a:spcAft>
                <a:spcPts val="0"/>
              </a:spcAft>
              <a:buSzPts val="1400"/>
              <a:buNone/>
              <a:defRPr/>
            </a:lvl5pPr>
            <a:lvl6pPr lvl="5" algn="l">
              <a:lnSpc>
                <a:spcPct val="115000"/>
              </a:lnSpc>
              <a:spcBef>
                <a:spcPts val="1000"/>
              </a:spcBef>
              <a:spcAft>
                <a:spcPts val="0"/>
              </a:spcAft>
              <a:buSzPts val="1400"/>
              <a:buNone/>
              <a:defRPr/>
            </a:lvl6pPr>
            <a:lvl7pPr lvl="6" algn="l">
              <a:lnSpc>
                <a:spcPct val="115000"/>
              </a:lnSpc>
              <a:spcBef>
                <a:spcPts val="1000"/>
              </a:spcBef>
              <a:spcAft>
                <a:spcPts val="0"/>
              </a:spcAft>
              <a:buSzPts val="1400"/>
              <a:buNone/>
              <a:defRPr/>
            </a:lvl7pPr>
            <a:lvl8pPr lvl="7" algn="l">
              <a:lnSpc>
                <a:spcPct val="115000"/>
              </a:lnSpc>
              <a:spcBef>
                <a:spcPts val="1000"/>
              </a:spcBef>
              <a:spcAft>
                <a:spcPts val="0"/>
              </a:spcAft>
              <a:buSzPts val="1400"/>
              <a:buNone/>
              <a:defRPr/>
            </a:lvl8pPr>
            <a:lvl9pPr lvl="8" algn="l">
              <a:lnSpc>
                <a:spcPct val="115000"/>
              </a:lnSpc>
              <a:spcBef>
                <a:spcPts val="1000"/>
              </a:spcBef>
              <a:spcAft>
                <a:spcPts val="1000"/>
              </a:spcAft>
              <a:buSzPts val="1400"/>
              <a:buNone/>
              <a:defRPr/>
            </a:lvl9pPr>
          </a:lstStyle>
          <a:p/>
        </p:txBody>
      </p:sp>
      <p:pic>
        <p:nvPicPr>
          <p:cNvPr id="116" name="Google Shape;116;p16"/>
          <p:cNvPicPr preferRelativeResize="0"/>
          <p:nvPr/>
        </p:nvPicPr>
        <p:blipFill rotWithShape="1">
          <a:blip r:embed="rId3">
            <a:alphaModFix/>
          </a:blip>
          <a:srcRect b="0" l="0" r="0" t="0"/>
          <a:stretch/>
        </p:blipFill>
        <p:spPr>
          <a:xfrm>
            <a:off x="7683776" y="247963"/>
            <a:ext cx="1003024" cy="833975"/>
          </a:xfrm>
          <a:prstGeom prst="rect">
            <a:avLst/>
          </a:prstGeom>
          <a:noFill/>
          <a:ln>
            <a:noFill/>
          </a:ln>
        </p:spPr>
      </p:pic>
      <p:sp>
        <p:nvSpPr>
          <p:cNvPr id="117" name="Google Shape;117;p16"/>
          <p:cNvSpPr txBox="1"/>
          <p:nvPr>
            <p:ph idx="2" type="body"/>
          </p:nvPr>
        </p:nvSpPr>
        <p:spPr>
          <a:xfrm>
            <a:off x="1142150" y="1600200"/>
            <a:ext cx="6349500" cy="23268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8" name="Shape 118"/>
        <p:cNvGrpSpPr/>
        <p:nvPr/>
      </p:nvGrpSpPr>
      <p:grpSpPr>
        <a:xfrm>
          <a:off x="0" y="0"/>
          <a:ext cx="0" cy="0"/>
          <a:chOff x="0" y="0"/>
          <a:chExt cx="0" cy="0"/>
        </a:xfrm>
      </p:grpSpPr>
      <p:sp>
        <p:nvSpPr>
          <p:cNvPr id="119" name="Google Shape;119;p17"/>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0" name="Google Shape;120;p1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21" name="Google Shape;121;p1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27" name="Shape 127"/>
        <p:cNvGrpSpPr/>
        <p:nvPr/>
      </p:nvGrpSpPr>
      <p:grpSpPr>
        <a:xfrm>
          <a:off x="0" y="0"/>
          <a:ext cx="0" cy="0"/>
          <a:chOff x="0" y="0"/>
          <a:chExt cx="0" cy="0"/>
        </a:xfrm>
      </p:grpSpPr>
      <p:pic>
        <p:nvPicPr>
          <p:cNvPr id="128" name="Google Shape;128;p19"/>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29" name="Google Shape;129;p19"/>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130" name="Google Shape;130;p19"/>
          <p:cNvGrpSpPr/>
          <p:nvPr/>
        </p:nvGrpSpPr>
        <p:grpSpPr>
          <a:xfrm>
            <a:off x="8668400" y="2593628"/>
            <a:ext cx="265400" cy="2345202"/>
            <a:chOff x="5434475" y="2630351"/>
            <a:chExt cx="265400" cy="2345202"/>
          </a:xfrm>
        </p:grpSpPr>
        <p:pic>
          <p:nvPicPr>
            <p:cNvPr id="131" name="Google Shape;131;p19"/>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132" name="Google Shape;132;p19"/>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133" name="Google Shape;133;p19"/>
          <p:cNvSpPr txBox="1"/>
          <p:nvPr>
            <p:ph type="ctrTitle"/>
          </p:nvPr>
        </p:nvSpPr>
        <p:spPr>
          <a:xfrm>
            <a:off x="457200" y="3383050"/>
            <a:ext cx="6428700" cy="1143000"/>
          </a:xfrm>
          <a:prstGeom prst="rect">
            <a:avLst/>
          </a:prstGeom>
        </p:spPr>
        <p:txBody>
          <a:bodyPr anchorCtr="0" anchor="t" bIns="0" lIns="0" spcFirstLastPara="1" rIns="0" wrap="square" tIns="0">
            <a:sp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34" name="Google Shape;134;p19"/>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9"/>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rtl="0" algn="l">
              <a:spcBef>
                <a:spcPts val="0"/>
              </a:spcBef>
              <a:spcAft>
                <a:spcPts val="0"/>
              </a:spcAft>
              <a:buNone/>
            </a:pPr>
            <a:r>
              <a:rPr b="1" lang="en" sz="4800">
                <a:solidFill>
                  <a:srgbClr val="E41F26"/>
                </a:solidFill>
                <a:latin typeface="Barlow Condensed"/>
                <a:ea typeface="Barlow Condensed"/>
                <a:cs typeface="Barlow Condensed"/>
                <a:sym typeface="Barlow Condensed"/>
              </a:rPr>
              <a:t>Generative AI </a:t>
            </a:r>
            <a:endParaRPr b="1" sz="4800">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136" name="Shape 136"/>
        <p:cNvGrpSpPr/>
        <p:nvPr/>
      </p:nvGrpSpPr>
      <p:grpSpPr>
        <a:xfrm>
          <a:off x="0" y="0"/>
          <a:ext cx="0" cy="0"/>
          <a:chOff x="0" y="0"/>
          <a:chExt cx="0" cy="0"/>
        </a:xfrm>
      </p:grpSpPr>
      <p:sp>
        <p:nvSpPr>
          <p:cNvPr id="137" name="Google Shape;137;p2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p20"/>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20"/>
          <p:cNvPicPr preferRelativeResize="0"/>
          <p:nvPr/>
        </p:nvPicPr>
        <p:blipFill>
          <a:blip r:embed="rId2">
            <a:alphaModFix/>
          </a:blip>
          <a:stretch>
            <a:fillRect/>
          </a:stretch>
        </p:blipFill>
        <p:spPr>
          <a:xfrm>
            <a:off x="6461782" y="1488900"/>
            <a:ext cx="2058478" cy="1966650"/>
          </a:xfrm>
          <a:prstGeom prst="rect">
            <a:avLst/>
          </a:prstGeom>
          <a:noFill/>
          <a:ln>
            <a:noFill/>
          </a:ln>
        </p:spPr>
      </p:pic>
      <p:sp>
        <p:nvSpPr>
          <p:cNvPr id="140" name="Google Shape;140;p20"/>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OBJECTIVES</a:t>
            </a:r>
            <a:endParaRPr b="1" sz="3000">
              <a:latin typeface="Barlow Condensed"/>
              <a:ea typeface="Barlow Condensed"/>
              <a:cs typeface="Barlow Condensed"/>
              <a:sym typeface="Barlow Condensed"/>
            </a:endParaRPr>
          </a:p>
        </p:txBody>
      </p:sp>
      <p:sp>
        <p:nvSpPr>
          <p:cNvPr id="141" name="Google Shape;141;p20"/>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1000"/>
              </a:spcAft>
              <a:buNone/>
            </a:pPr>
            <a:r>
              <a:rPr lang="en" sz="1800">
                <a:solidFill>
                  <a:srgbClr val="222222"/>
                </a:solidFill>
                <a:latin typeface="Nunito"/>
                <a:ea typeface="Nunito"/>
                <a:cs typeface="Nunito"/>
                <a:sym typeface="Nunito"/>
              </a:rPr>
              <a:t>By the end of the lesson, you will be able to…</a:t>
            </a:r>
            <a:endParaRPr sz="1800">
              <a:solidFill>
                <a:srgbClr val="222222"/>
              </a:solidFill>
              <a:latin typeface="Nunito"/>
              <a:ea typeface="Nunito"/>
              <a:cs typeface="Nunito"/>
              <a:sym typeface="Nunito"/>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142" name="Shape 142"/>
        <p:cNvGrpSpPr/>
        <p:nvPr/>
      </p:nvGrpSpPr>
      <p:grpSpPr>
        <a:xfrm>
          <a:off x="0" y="0"/>
          <a:ext cx="0" cy="0"/>
          <a:chOff x="0" y="0"/>
          <a:chExt cx="0" cy="0"/>
        </a:xfrm>
      </p:grpSpPr>
      <p:sp>
        <p:nvSpPr>
          <p:cNvPr id="143" name="Google Shape;143;p2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44" name="Google Shape;144;p21"/>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accent2"/>
                </a:solidFill>
                <a:latin typeface="Brygada 1918"/>
                <a:ea typeface="Brygada 1918"/>
                <a:cs typeface="Brygada 1918"/>
                <a:sym typeface="Brygada 1918"/>
              </a:rPr>
              <a:t>“</a:t>
            </a:r>
            <a:endParaRPr b="1" sz="40000">
              <a:solidFill>
                <a:schemeClr val="accent2"/>
              </a:solidFill>
              <a:latin typeface="Brygada 1918"/>
              <a:ea typeface="Brygada 1918"/>
              <a:cs typeface="Brygada 1918"/>
              <a:sym typeface="Brygada 1918"/>
            </a:endParaRPr>
          </a:p>
        </p:txBody>
      </p:sp>
      <p:sp>
        <p:nvSpPr>
          <p:cNvPr id="145" name="Google Shape;145;p21"/>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6" name="Google Shape;146;p21"/>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pic>
        <p:nvPicPr>
          <p:cNvPr descr="GA-Cog-900.png" id="147" name="Google Shape;147;p2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48" name="Google Shape;148;p21"/>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7" name="Shape 17"/>
        <p:cNvGrpSpPr/>
        <p:nvPr/>
      </p:nvGrpSpPr>
      <p:grpSpPr>
        <a:xfrm>
          <a:off x="0" y="0"/>
          <a:ext cx="0" cy="0"/>
          <a:chOff x="0" y="0"/>
          <a:chExt cx="0" cy="0"/>
        </a:xfrm>
      </p:grpSpPr>
      <p:pic>
        <p:nvPicPr>
          <p:cNvPr id="18" name="Google Shape;18;p3"/>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9" name="Google Shape;19;p3"/>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p3"/>
          <p:cNvGrpSpPr/>
          <p:nvPr/>
        </p:nvGrpSpPr>
        <p:grpSpPr>
          <a:xfrm>
            <a:off x="8668400" y="2593628"/>
            <a:ext cx="265400" cy="2345202"/>
            <a:chOff x="5434475" y="2630351"/>
            <a:chExt cx="265400" cy="2345202"/>
          </a:xfrm>
        </p:grpSpPr>
        <p:pic>
          <p:nvPicPr>
            <p:cNvPr id="21" name="Google Shape;21;p3"/>
            <p:cNvPicPr preferRelativeResize="0"/>
            <p:nvPr/>
          </p:nvPicPr>
          <p:blipFill rotWithShape="1">
            <a:blip r:embed="rId3">
              <a:alphaModFix/>
            </a:blip>
            <a:srcRect b="22951" l="16306" r="4068" t="22306"/>
            <a:stretch/>
          </p:blipFill>
          <p:spPr>
            <a:xfrm rot="-5400000">
              <a:off x="4543963" y="3520863"/>
              <a:ext cx="2046424" cy="265400"/>
            </a:xfrm>
            <a:prstGeom prst="rect">
              <a:avLst/>
            </a:prstGeom>
            <a:noFill/>
            <a:ln>
              <a:noFill/>
            </a:ln>
          </p:spPr>
        </p:pic>
        <p:pic>
          <p:nvPicPr>
            <p:cNvPr descr="General Assembly Logo Transparent" id="22" name="Google Shape;22;p3"/>
            <p:cNvPicPr preferRelativeResize="0"/>
            <p:nvPr/>
          </p:nvPicPr>
          <p:blipFill rotWithShape="1">
            <a:blip r:embed="rId4">
              <a:alphaModFix/>
            </a:blip>
            <a:srcRect b="0" l="0" r="65517" t="0"/>
            <a:stretch/>
          </p:blipFill>
          <p:spPr>
            <a:xfrm rot="-5400000">
              <a:off x="5427967" y="4703747"/>
              <a:ext cx="278436" cy="265176"/>
            </a:xfrm>
            <a:prstGeom prst="rect">
              <a:avLst/>
            </a:prstGeom>
            <a:noFill/>
            <a:ln>
              <a:noFill/>
            </a:ln>
          </p:spPr>
        </p:pic>
      </p:grpSp>
      <p:sp>
        <p:nvSpPr>
          <p:cNvPr id="23" name="Google Shape;23;p3"/>
          <p:cNvSpPr txBox="1"/>
          <p:nvPr>
            <p:ph type="ctrTitle"/>
          </p:nvPr>
        </p:nvSpPr>
        <p:spPr>
          <a:xfrm>
            <a:off x="457200" y="3383050"/>
            <a:ext cx="6428700" cy="11430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24" name="Google Shape;24;p3"/>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3"/>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E41F26"/>
                </a:solidFill>
                <a:latin typeface="Barlow Condensed"/>
                <a:ea typeface="Barlow Condensed"/>
                <a:cs typeface="Barlow Condensed"/>
                <a:sym typeface="Barlow Condensed"/>
              </a:rPr>
              <a:t>Generative AI </a:t>
            </a:r>
            <a:endParaRPr b="1" i="0" sz="4800" u="none" cap="none" strike="noStrike">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149" name="Shape 149"/>
        <p:cNvGrpSpPr/>
        <p:nvPr/>
      </p:nvGrpSpPr>
      <p:grpSpPr>
        <a:xfrm>
          <a:off x="0" y="0"/>
          <a:ext cx="0" cy="0"/>
          <a:chOff x="0" y="0"/>
          <a:chExt cx="0" cy="0"/>
        </a:xfrm>
      </p:grpSpPr>
      <p:sp>
        <p:nvSpPr>
          <p:cNvPr id="150" name="Google Shape;150;p22"/>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51" name="Google Shape;151;p22"/>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52" name="Google Shape;152;p22"/>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53" name="Google Shape;153;p22"/>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54" name="Google Shape;154;p22"/>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55" name="Google Shape;155;p22"/>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DBED4"/>
                </a:solidFill>
                <a:latin typeface="Barlow Condensed"/>
                <a:ea typeface="Barlow Condensed"/>
                <a:cs typeface="Barlow Condensed"/>
                <a:sym typeface="Barlow Condensed"/>
              </a:rPr>
              <a:t>LEARN</a:t>
            </a:r>
            <a:endParaRPr b="1" sz="10000">
              <a:solidFill>
                <a:srgbClr val="3DBED4"/>
              </a:solidFill>
              <a:latin typeface="Barlow Condensed"/>
              <a:ea typeface="Barlow Condensed"/>
              <a:cs typeface="Barlow Condensed"/>
              <a:sym typeface="Barlow Condensed"/>
            </a:endParaRPr>
          </a:p>
        </p:txBody>
      </p:sp>
      <p:pic>
        <p:nvPicPr>
          <p:cNvPr id="156" name="Google Shape;156;p22"/>
          <p:cNvPicPr preferRelativeResize="0"/>
          <p:nvPr/>
        </p:nvPicPr>
        <p:blipFill>
          <a:blip r:embed="rId4">
            <a:alphaModFix/>
          </a:blip>
          <a:stretch>
            <a:fillRect/>
          </a:stretch>
        </p:blipFill>
        <p:spPr>
          <a:xfrm>
            <a:off x="7240850" y="651625"/>
            <a:ext cx="1143000" cy="1524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157" name="Shape 157"/>
        <p:cNvGrpSpPr/>
        <p:nvPr/>
      </p:nvGrpSpPr>
      <p:grpSpPr>
        <a:xfrm>
          <a:off x="0" y="0"/>
          <a:ext cx="0" cy="0"/>
          <a:chOff x="0" y="0"/>
          <a:chExt cx="0" cy="0"/>
        </a:xfrm>
      </p:grpSpPr>
      <p:pic>
        <p:nvPicPr>
          <p:cNvPr descr="GA-Cog-900.png" id="158" name="Google Shape;158;p2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59" name="Google Shape;159;p23"/>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60" name="Google Shape;160;p23"/>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61" name="Google Shape;161;p23"/>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2" name="Google Shape;162;p23"/>
          <p:cNvSpPr/>
          <p:nvPr>
            <p:ph idx="2" type="pic"/>
          </p:nvPr>
        </p:nvSpPr>
        <p:spPr>
          <a:xfrm>
            <a:off x="5242200" y="979025"/>
            <a:ext cx="3444600" cy="3444600"/>
          </a:xfrm>
          <a:prstGeom prst="rect">
            <a:avLst/>
          </a:prstGeom>
          <a:noFill/>
          <a:ln>
            <a:noFill/>
          </a:ln>
        </p:spPr>
      </p:sp>
      <p:sp>
        <p:nvSpPr>
          <p:cNvPr id="163" name="Google Shape;163;p2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164" name="Shape 164"/>
        <p:cNvGrpSpPr/>
        <p:nvPr/>
      </p:nvGrpSpPr>
      <p:grpSpPr>
        <a:xfrm>
          <a:off x="0" y="0"/>
          <a:ext cx="0" cy="0"/>
          <a:chOff x="0" y="0"/>
          <a:chExt cx="0" cy="0"/>
        </a:xfrm>
      </p:grpSpPr>
      <p:pic>
        <p:nvPicPr>
          <p:cNvPr descr="GA-Cog-900.png" id="165" name="Google Shape;165;p2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66" name="Google Shape;166;p24"/>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67" name="Google Shape;167;p24"/>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68" name="Google Shape;168;p24"/>
          <p:cNvSpPr txBox="1"/>
          <p:nvPr>
            <p:ph idx="1" type="body"/>
          </p:nvPr>
        </p:nvSpPr>
        <p:spPr>
          <a:xfrm>
            <a:off x="1142150" y="1143850"/>
            <a:ext cx="7544700" cy="10530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69" name="Google Shape;169;p24"/>
          <p:cNvSpPr/>
          <p:nvPr>
            <p:ph idx="2" type="pic"/>
          </p:nvPr>
        </p:nvSpPr>
        <p:spPr>
          <a:xfrm>
            <a:off x="1142100" y="2575550"/>
            <a:ext cx="7544700" cy="1848000"/>
          </a:xfrm>
          <a:prstGeom prst="rect">
            <a:avLst/>
          </a:prstGeom>
          <a:noFill/>
          <a:ln>
            <a:noFill/>
          </a:ln>
        </p:spPr>
      </p:sp>
      <p:sp>
        <p:nvSpPr>
          <p:cNvPr id="170" name="Google Shape;170;p2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171" name="Shape 171"/>
        <p:cNvGrpSpPr/>
        <p:nvPr/>
      </p:nvGrpSpPr>
      <p:grpSpPr>
        <a:xfrm>
          <a:off x="0" y="0"/>
          <a:ext cx="0" cy="0"/>
          <a:chOff x="0" y="0"/>
          <a:chExt cx="0" cy="0"/>
        </a:xfrm>
      </p:grpSpPr>
      <p:pic>
        <p:nvPicPr>
          <p:cNvPr descr="GA-Cog-900.png" id="172" name="Google Shape;172;p2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3" name="Google Shape;173;p2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4" name="Google Shape;174;p25"/>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pic>
        <p:nvPicPr>
          <p:cNvPr id="175" name="Google Shape;175;p25"/>
          <p:cNvPicPr preferRelativeResize="0"/>
          <p:nvPr/>
        </p:nvPicPr>
        <p:blipFill>
          <a:blip r:embed="rId3">
            <a:alphaModFix/>
          </a:blip>
          <a:stretch>
            <a:fillRect/>
          </a:stretch>
        </p:blipFill>
        <p:spPr>
          <a:xfrm>
            <a:off x="7683788" y="182962"/>
            <a:ext cx="1003025" cy="958867"/>
          </a:xfrm>
          <a:prstGeom prst="rect">
            <a:avLst/>
          </a:prstGeom>
          <a:noFill/>
          <a:ln>
            <a:noFill/>
          </a:ln>
        </p:spPr>
      </p:pic>
      <p:sp>
        <p:nvSpPr>
          <p:cNvPr id="176" name="Google Shape;176;p25"/>
          <p:cNvSpPr/>
          <p:nvPr>
            <p:ph idx="2" type="pic"/>
          </p:nvPr>
        </p:nvSpPr>
        <p:spPr>
          <a:xfrm>
            <a:off x="5740500" y="1469575"/>
            <a:ext cx="2946300" cy="2946300"/>
          </a:xfrm>
          <a:prstGeom prst="rect">
            <a:avLst/>
          </a:prstGeom>
          <a:noFill/>
          <a:ln>
            <a:noFill/>
          </a:ln>
        </p:spPr>
      </p:sp>
      <p:sp>
        <p:nvSpPr>
          <p:cNvPr id="177" name="Google Shape;177;p25"/>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8" name="Google Shape;178;p2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179" name="Shape 179"/>
        <p:cNvGrpSpPr/>
        <p:nvPr/>
      </p:nvGrpSpPr>
      <p:grpSpPr>
        <a:xfrm>
          <a:off x="0" y="0"/>
          <a:ext cx="0" cy="0"/>
          <a:chOff x="0" y="0"/>
          <a:chExt cx="0" cy="0"/>
        </a:xfrm>
      </p:grpSpPr>
      <p:sp>
        <p:nvSpPr>
          <p:cNvPr id="180" name="Google Shape;180;p26"/>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81" name="Google Shape;181;p26"/>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82" name="Google Shape;182;p26"/>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83" name="Google Shape;183;p26"/>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84" name="Google Shape;184;p26"/>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85" name="Google Shape;185;p26"/>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E41F26"/>
                </a:solidFill>
                <a:latin typeface="Barlow Condensed"/>
                <a:ea typeface="Barlow Condensed"/>
                <a:cs typeface="Barlow Condensed"/>
                <a:sym typeface="Barlow Condensed"/>
              </a:rPr>
              <a:t>PRACTICE</a:t>
            </a:r>
            <a:endParaRPr b="1" sz="10000">
              <a:solidFill>
                <a:srgbClr val="E41F26"/>
              </a:solidFill>
              <a:latin typeface="Barlow Condensed"/>
              <a:ea typeface="Barlow Condensed"/>
              <a:cs typeface="Barlow Condensed"/>
              <a:sym typeface="Barlow Condensed"/>
            </a:endParaRPr>
          </a:p>
        </p:txBody>
      </p:sp>
      <p:pic>
        <p:nvPicPr>
          <p:cNvPr id="186" name="Google Shape;186;p26"/>
          <p:cNvPicPr preferRelativeResize="0"/>
          <p:nvPr/>
        </p:nvPicPr>
        <p:blipFill>
          <a:blip r:embed="rId4">
            <a:alphaModFix/>
          </a:blip>
          <a:stretch>
            <a:fillRect/>
          </a:stretch>
        </p:blipFill>
        <p:spPr>
          <a:xfrm>
            <a:off x="7149075" y="659200"/>
            <a:ext cx="1371600" cy="1371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187" name="Shape 187"/>
        <p:cNvGrpSpPr/>
        <p:nvPr/>
      </p:nvGrpSpPr>
      <p:grpSpPr>
        <a:xfrm>
          <a:off x="0" y="0"/>
          <a:ext cx="0" cy="0"/>
          <a:chOff x="0" y="0"/>
          <a:chExt cx="0" cy="0"/>
        </a:xfrm>
      </p:grpSpPr>
      <p:sp>
        <p:nvSpPr>
          <p:cNvPr id="188" name="Google Shape;188;p27"/>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89" name="Google Shape;189;p27"/>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90" name="Google Shape;190;p27"/>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91" name="Google Shape;191;p27"/>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92" name="Google Shape;192;p27"/>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93" name="Google Shape;193;p27"/>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740B5"/>
                </a:solidFill>
                <a:latin typeface="Barlow Condensed"/>
                <a:ea typeface="Barlow Condensed"/>
                <a:cs typeface="Barlow Condensed"/>
                <a:sym typeface="Barlow Condensed"/>
              </a:rPr>
              <a:t>REFLECT</a:t>
            </a:r>
            <a:endParaRPr b="1" sz="10000">
              <a:solidFill>
                <a:srgbClr val="3740B5"/>
              </a:solidFill>
              <a:latin typeface="Barlow Condensed"/>
              <a:ea typeface="Barlow Condensed"/>
              <a:cs typeface="Barlow Condensed"/>
              <a:sym typeface="Barlow Condensed"/>
            </a:endParaRPr>
          </a:p>
        </p:txBody>
      </p:sp>
      <p:pic>
        <p:nvPicPr>
          <p:cNvPr id="194" name="Google Shape;194;p27"/>
          <p:cNvPicPr preferRelativeResize="0"/>
          <p:nvPr/>
        </p:nvPicPr>
        <p:blipFill>
          <a:blip r:embed="rId4">
            <a:alphaModFix/>
          </a:blip>
          <a:stretch>
            <a:fillRect/>
          </a:stretch>
        </p:blipFill>
        <p:spPr>
          <a:xfrm>
            <a:off x="7089575" y="666750"/>
            <a:ext cx="1514475" cy="16764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195" name="Shape 195"/>
        <p:cNvGrpSpPr/>
        <p:nvPr/>
      </p:nvGrpSpPr>
      <p:grpSpPr>
        <a:xfrm>
          <a:off x="0" y="0"/>
          <a:ext cx="0" cy="0"/>
          <a:chOff x="0" y="0"/>
          <a:chExt cx="0" cy="0"/>
        </a:xfrm>
      </p:grpSpPr>
      <p:sp>
        <p:nvSpPr>
          <p:cNvPr id="196" name="Google Shape;196;p28"/>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7" name="Google Shape;197;p28"/>
          <p:cNvPicPr preferRelativeResize="0"/>
          <p:nvPr/>
        </p:nvPicPr>
        <p:blipFill rotWithShape="1">
          <a:blip r:embed="rId2">
            <a:alphaModFix/>
          </a:blip>
          <a:srcRect b="31602" l="0" r="0" t="42312"/>
          <a:stretch/>
        </p:blipFill>
        <p:spPr>
          <a:xfrm>
            <a:off x="2494700" y="2300813"/>
            <a:ext cx="4154800" cy="541875"/>
          </a:xfrm>
          <a:prstGeom prst="rect">
            <a:avLst/>
          </a:prstGeom>
          <a:noFill/>
          <a:ln>
            <a:noFill/>
          </a:ln>
        </p:spPr>
      </p:pic>
      <p:sp>
        <p:nvSpPr>
          <p:cNvPr id="198" name="Google Shape;198;p2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Nunito"/>
                <a:ea typeface="Nunito"/>
                <a:cs typeface="Nunito"/>
                <a:sym typeface="Nunito"/>
              </a:defRPr>
            </a:lvl1pPr>
            <a:lvl2pPr lvl="1" rtl="0">
              <a:buNone/>
              <a:defRPr sz="1300">
                <a:latin typeface="Nunito"/>
                <a:ea typeface="Nunito"/>
                <a:cs typeface="Nunito"/>
                <a:sym typeface="Nunito"/>
              </a:defRPr>
            </a:lvl2pPr>
            <a:lvl3pPr lvl="2" rtl="0">
              <a:buNone/>
              <a:defRPr sz="1300">
                <a:latin typeface="Nunito"/>
                <a:ea typeface="Nunito"/>
                <a:cs typeface="Nunito"/>
                <a:sym typeface="Nunito"/>
              </a:defRPr>
            </a:lvl3pPr>
            <a:lvl4pPr lvl="3" rtl="0">
              <a:buNone/>
              <a:defRPr sz="1300">
                <a:latin typeface="Nunito"/>
                <a:ea typeface="Nunito"/>
                <a:cs typeface="Nunito"/>
                <a:sym typeface="Nunito"/>
              </a:defRPr>
            </a:lvl4pPr>
            <a:lvl5pPr lvl="4" rtl="0">
              <a:buNone/>
              <a:defRPr sz="1300">
                <a:latin typeface="Nunito"/>
                <a:ea typeface="Nunito"/>
                <a:cs typeface="Nunito"/>
                <a:sym typeface="Nunito"/>
              </a:defRPr>
            </a:lvl5pPr>
            <a:lvl6pPr lvl="5" rtl="0">
              <a:buNone/>
              <a:defRPr sz="1300">
                <a:latin typeface="Nunito"/>
                <a:ea typeface="Nunito"/>
                <a:cs typeface="Nunito"/>
                <a:sym typeface="Nunito"/>
              </a:defRPr>
            </a:lvl6pPr>
            <a:lvl7pPr lvl="6" rtl="0">
              <a:buNone/>
              <a:defRPr sz="1300">
                <a:latin typeface="Nunito"/>
                <a:ea typeface="Nunito"/>
                <a:cs typeface="Nunito"/>
                <a:sym typeface="Nunito"/>
              </a:defRPr>
            </a:lvl7pPr>
            <a:lvl8pPr lvl="7" rtl="0">
              <a:buNone/>
              <a:defRPr sz="1300">
                <a:latin typeface="Nunito"/>
                <a:ea typeface="Nunito"/>
                <a:cs typeface="Nunito"/>
                <a:sym typeface="Nunito"/>
              </a:defRPr>
            </a:lvl8pPr>
            <a:lvl9pPr lvl="8" rtl="0">
              <a:buNone/>
              <a:defRPr sz="1300">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199" name="Shape 199"/>
        <p:cNvGrpSpPr/>
        <p:nvPr/>
      </p:nvGrpSpPr>
      <p:grpSpPr>
        <a:xfrm>
          <a:off x="0" y="0"/>
          <a:ext cx="0" cy="0"/>
          <a:chOff x="0" y="0"/>
          <a:chExt cx="0" cy="0"/>
        </a:xfrm>
      </p:grpSpPr>
      <p:sp>
        <p:nvSpPr>
          <p:cNvPr id="200" name="Google Shape;200;p29"/>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01" name="Google Shape;201;p2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02" name="Google Shape;202;p2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03" name="Google Shape;203;p29"/>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204" name="Google Shape;204;p29"/>
          <p:cNvSpPr txBox="1"/>
          <p:nvPr>
            <p:ph idx="1" type="body"/>
          </p:nvPr>
        </p:nvSpPr>
        <p:spPr>
          <a:xfrm>
            <a:off x="1142150" y="1143850"/>
            <a:ext cx="44028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205" name="Shape 205"/>
        <p:cNvGrpSpPr/>
        <p:nvPr/>
      </p:nvGrpSpPr>
      <p:grpSpPr>
        <a:xfrm>
          <a:off x="0" y="0"/>
          <a:ext cx="0" cy="0"/>
          <a:chOff x="0" y="0"/>
          <a:chExt cx="0" cy="0"/>
        </a:xfrm>
      </p:grpSpPr>
      <p:sp>
        <p:nvSpPr>
          <p:cNvPr id="206" name="Google Shape;206;p30"/>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07" name="Google Shape;207;p3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08" name="Google Shape;208;p3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09" name="Google Shape;209;p30"/>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0"/>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Tips for Reflection:</a:t>
            </a:r>
            <a:br>
              <a:rPr b="1" lang="en">
                <a:solidFill>
                  <a:srgbClr val="FFFFFF"/>
                </a:solidFill>
                <a:latin typeface="Barlow"/>
                <a:ea typeface="Barlow"/>
                <a:cs typeface="Barlow"/>
                <a:sym typeface="Barlow"/>
              </a:rPr>
            </a:br>
            <a:endParaRPr b="1">
              <a:solidFill>
                <a:srgbClr val="FFFFFF"/>
              </a:solidFill>
              <a:latin typeface="Barlow"/>
              <a:ea typeface="Barlow"/>
              <a:cs typeface="Barlow"/>
              <a:sym typeface="Barlow"/>
            </a:endParaRPr>
          </a:p>
          <a:p>
            <a:pPr indent="0" lvl="0" marL="0" rtl="0" algn="ctr">
              <a:spcBef>
                <a:spcPts val="0"/>
              </a:spcBef>
              <a:spcAft>
                <a:spcPts val="0"/>
              </a:spcAft>
              <a:buNone/>
            </a:pPr>
            <a:r>
              <a:rPr lang="en" sz="1200">
                <a:solidFill>
                  <a:srgbClr val="FFFFFF"/>
                </a:solidFill>
                <a:latin typeface="Nunito"/>
                <a:ea typeface="Nunito"/>
                <a:cs typeface="Nunito"/>
                <a:sym typeface="Nunito"/>
              </a:rPr>
              <a:t>Think carefully through the questions, provide specific details and examples, and try to break down your thinking. </a:t>
            </a:r>
            <a:endParaRPr sz="1200">
              <a:solidFill>
                <a:srgbClr val="FFFFFF"/>
              </a:solidFill>
              <a:latin typeface="Nunito"/>
              <a:ea typeface="Nunito"/>
              <a:cs typeface="Nunito"/>
              <a:sym typeface="Nunito"/>
            </a:endParaRPr>
          </a:p>
        </p:txBody>
      </p:sp>
      <p:sp>
        <p:nvSpPr>
          <p:cNvPr id="211" name="Google Shape;211;p30"/>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2" name="Google Shape;212;p30"/>
          <p:cNvPicPr preferRelativeResize="0"/>
          <p:nvPr/>
        </p:nvPicPr>
        <p:blipFill>
          <a:blip r:embed="rId3">
            <a:alphaModFix/>
          </a:blip>
          <a:stretch>
            <a:fillRect/>
          </a:stretch>
        </p:blipFill>
        <p:spPr>
          <a:xfrm>
            <a:off x="7834175" y="1297575"/>
            <a:ext cx="376601" cy="376601"/>
          </a:xfrm>
          <a:prstGeom prst="rect">
            <a:avLst/>
          </a:prstGeom>
          <a:noFill/>
          <a:ln>
            <a:noFill/>
          </a:ln>
        </p:spPr>
      </p:pic>
      <p:sp>
        <p:nvSpPr>
          <p:cNvPr id="213" name="Google Shape;213;p30"/>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a:solidFill>
                  <a:srgbClr val="222222"/>
                </a:solidFill>
                <a:latin typeface="Nunito"/>
                <a:ea typeface="Nunito"/>
                <a:cs typeface="Nunito"/>
                <a:sym typeface="Nunito"/>
              </a:rPr>
              <a:t>Taking what you learned and what you practiced, answer the following reflection questions. </a:t>
            </a:r>
            <a:endParaRPr>
              <a:solidFill>
                <a:srgbClr val="222222"/>
              </a:solidFill>
              <a:latin typeface="Nunito"/>
              <a:ea typeface="Nunito"/>
              <a:cs typeface="Nunito"/>
              <a:sym typeface="Nunito"/>
            </a:endParaRPr>
          </a:p>
        </p:txBody>
      </p:sp>
      <p:sp>
        <p:nvSpPr>
          <p:cNvPr id="214" name="Google Shape;214;p30"/>
          <p:cNvSpPr txBox="1"/>
          <p:nvPr>
            <p:ph type="title"/>
          </p:nvPr>
        </p:nvSpPr>
        <p:spPr>
          <a:xfrm>
            <a:off x="1142200" y="457200"/>
            <a:ext cx="47988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215" name="Google Shape;215;p30"/>
          <p:cNvSpPr txBox="1"/>
          <p:nvPr>
            <p:ph idx="1" type="body"/>
          </p:nvPr>
        </p:nvSpPr>
        <p:spPr>
          <a:xfrm>
            <a:off x="1825600" y="1900075"/>
            <a:ext cx="4115400" cy="2326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216" name="Shape 216"/>
        <p:cNvGrpSpPr/>
        <p:nvPr/>
      </p:nvGrpSpPr>
      <p:grpSpPr>
        <a:xfrm>
          <a:off x="0" y="0"/>
          <a:ext cx="0" cy="0"/>
          <a:chOff x="0" y="0"/>
          <a:chExt cx="0" cy="0"/>
        </a:xfrm>
      </p:grpSpPr>
      <p:sp>
        <p:nvSpPr>
          <p:cNvPr id="217" name="Google Shape;217;p31"/>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18" name="Google Shape;218;p3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19" name="Google Shape;219;p3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20" name="Google Shape;220;p31"/>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Knowledge Check:</a:t>
            </a:r>
            <a:endParaRPr b="1" sz="2000">
              <a:solidFill>
                <a:srgbClr val="222222"/>
              </a:solidFill>
              <a:latin typeface="Barlow Condensed"/>
              <a:ea typeface="Barlow Condensed"/>
              <a:cs typeface="Barlow Condensed"/>
              <a:sym typeface="Barlow Condensed"/>
            </a:endParaRPr>
          </a:p>
        </p:txBody>
      </p:sp>
      <p:sp>
        <p:nvSpPr>
          <p:cNvPr id="221" name="Google Shape;221;p31"/>
          <p:cNvSpPr txBox="1"/>
          <p:nvPr>
            <p:ph idx="1" type="subTitle"/>
          </p:nvPr>
        </p:nvSpPr>
        <p:spPr>
          <a:xfrm>
            <a:off x="1142150" y="946900"/>
            <a:ext cx="6349500" cy="315900"/>
          </a:xfrm>
          <a:prstGeom prst="rect">
            <a:avLst/>
          </a:prstGeom>
        </p:spPr>
        <p:txBody>
          <a:bodyPr anchorCtr="0" anchor="t" bIns="0" lIns="0" spcFirstLastPara="1" rIns="0" wrap="square" tIns="0">
            <a:spAutoFit/>
          </a:bodyPr>
          <a:lstStyle>
            <a:lvl1pPr lvl="0" rtl="0">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222" name="Google Shape;222;p31"/>
          <p:cNvPicPr preferRelativeResize="0"/>
          <p:nvPr/>
        </p:nvPicPr>
        <p:blipFill>
          <a:blip r:embed="rId3">
            <a:alphaModFix/>
          </a:blip>
          <a:stretch>
            <a:fillRect/>
          </a:stretch>
        </p:blipFill>
        <p:spPr>
          <a:xfrm>
            <a:off x="7683776" y="247963"/>
            <a:ext cx="1003024" cy="833975"/>
          </a:xfrm>
          <a:prstGeom prst="rect">
            <a:avLst/>
          </a:prstGeom>
          <a:noFill/>
          <a:ln>
            <a:noFill/>
          </a:ln>
        </p:spPr>
      </p:pic>
      <p:sp>
        <p:nvSpPr>
          <p:cNvPr id="223" name="Google Shape;223;p31"/>
          <p:cNvSpPr txBox="1"/>
          <p:nvPr>
            <p:ph idx="2" type="body"/>
          </p:nvPr>
        </p:nvSpPr>
        <p:spPr>
          <a:xfrm>
            <a:off x="1142150" y="1600200"/>
            <a:ext cx="6349500" cy="2326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26" name="Shape 26"/>
        <p:cNvGrpSpPr/>
        <p:nvPr/>
      </p:nvGrpSpPr>
      <p:grpSpPr>
        <a:xfrm>
          <a:off x="0" y="0"/>
          <a:ext cx="0" cy="0"/>
          <a:chOff x="0" y="0"/>
          <a:chExt cx="0" cy="0"/>
        </a:xfrm>
      </p:grpSpPr>
      <p:sp>
        <p:nvSpPr>
          <p:cNvPr id="27" name="Google Shape;27;p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4"/>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 name="Google Shape;29;p4"/>
          <p:cNvPicPr preferRelativeResize="0"/>
          <p:nvPr/>
        </p:nvPicPr>
        <p:blipFill rotWithShape="1">
          <a:blip r:embed="rId2">
            <a:alphaModFix/>
          </a:blip>
          <a:srcRect b="0" l="0" r="0" t="0"/>
          <a:stretch/>
        </p:blipFill>
        <p:spPr>
          <a:xfrm>
            <a:off x="6461782" y="1488900"/>
            <a:ext cx="2058478" cy="1966650"/>
          </a:xfrm>
          <a:prstGeom prst="rect">
            <a:avLst/>
          </a:prstGeom>
          <a:noFill/>
          <a:ln>
            <a:noFill/>
          </a:ln>
        </p:spPr>
      </p:pic>
      <p:sp>
        <p:nvSpPr>
          <p:cNvPr id="30" name="Google Shape;30;p4"/>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LEARNING OBJECTIVES</a:t>
            </a:r>
            <a:endParaRPr b="1" i="0" sz="3000" u="none" cap="none" strike="noStrike">
              <a:solidFill>
                <a:srgbClr val="000000"/>
              </a:solidFill>
              <a:latin typeface="Barlow Condensed"/>
              <a:ea typeface="Barlow Condensed"/>
              <a:cs typeface="Barlow Condensed"/>
              <a:sym typeface="Barlow Condensed"/>
            </a:endParaRPr>
          </a:p>
        </p:txBody>
      </p:sp>
      <p:sp>
        <p:nvSpPr>
          <p:cNvPr id="31" name="Google Shape;31;p4"/>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1000"/>
              </a:spcAft>
              <a:buClr>
                <a:srgbClr val="000000"/>
              </a:buClr>
              <a:buSzPts val="1800"/>
              <a:buFont typeface="Arial"/>
              <a:buNone/>
            </a:pPr>
            <a:r>
              <a:rPr b="0" i="0" lang="en" sz="1800" u="none" cap="none" strike="noStrike">
                <a:solidFill>
                  <a:srgbClr val="222222"/>
                </a:solidFill>
                <a:latin typeface="Nunito"/>
                <a:ea typeface="Nunito"/>
                <a:cs typeface="Nunito"/>
                <a:sym typeface="Nunito"/>
              </a:rPr>
              <a:t>By the end of the lesson, you will be able to…</a:t>
            </a:r>
            <a:endParaRPr b="0" i="0" sz="1800" u="none" cap="none" strike="noStrike">
              <a:solidFill>
                <a:srgbClr val="222222"/>
              </a:solidFill>
              <a:latin typeface="Nunito"/>
              <a:ea typeface="Nunito"/>
              <a:cs typeface="Nunito"/>
              <a:sym typeface="Nunit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_1_1">
    <p:bg>
      <p:bgPr>
        <a:solidFill>
          <a:schemeClr val="dk2"/>
        </a:solidFill>
      </p:bgPr>
    </p:bg>
    <p:spTree>
      <p:nvGrpSpPr>
        <p:cNvPr id="224" name="Shape 224"/>
        <p:cNvGrpSpPr/>
        <p:nvPr/>
      </p:nvGrpSpPr>
      <p:grpSpPr>
        <a:xfrm>
          <a:off x="0" y="0"/>
          <a:ext cx="0" cy="0"/>
          <a:chOff x="0" y="0"/>
          <a:chExt cx="0" cy="0"/>
        </a:xfrm>
      </p:grpSpPr>
      <p:sp>
        <p:nvSpPr>
          <p:cNvPr id="225" name="Google Shape;225;p3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6" name="Google Shape;226;p32"/>
          <p:cNvSpPr txBox="1"/>
          <p:nvPr>
            <p:ph type="ctrTitle"/>
          </p:nvPr>
        </p:nvSpPr>
        <p:spPr>
          <a:xfrm>
            <a:off x="0" y="457200"/>
            <a:ext cx="9144000" cy="2505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3000"/>
              <a:buFont typeface="Barlow Medium"/>
              <a:buNone/>
              <a:defRPr>
                <a:solidFill>
                  <a:schemeClr val="lt1"/>
                </a:solidFill>
                <a:latin typeface="Barlow Medium"/>
                <a:ea typeface="Barlow Medium"/>
                <a:cs typeface="Barlow Medium"/>
                <a:sym typeface="Barlow Medium"/>
              </a:defRPr>
            </a:lvl1pPr>
            <a:lvl2pPr lvl="1"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2pPr>
            <a:lvl3pPr lvl="2"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3pPr>
            <a:lvl4pPr lvl="3"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4pPr>
            <a:lvl5pPr lvl="4"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5pPr>
            <a:lvl6pPr lvl="5"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6pPr>
            <a:lvl7pPr lvl="6"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7pPr>
            <a:lvl8pPr lvl="7"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8pPr>
            <a:lvl9pPr lvl="8"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9pPr>
          </a:lstStyle>
          <a:p/>
        </p:txBody>
      </p:sp>
      <p:pic>
        <p:nvPicPr>
          <p:cNvPr id="227" name="Google Shape;227;p32"/>
          <p:cNvPicPr preferRelativeResize="0"/>
          <p:nvPr/>
        </p:nvPicPr>
        <p:blipFill rotWithShape="1">
          <a:blip r:embed="rId2">
            <a:alphaModFix/>
          </a:blip>
          <a:srcRect b="23192" l="4562" r="84952" t="23638"/>
          <a:stretch/>
        </p:blipFill>
        <p:spPr>
          <a:xfrm>
            <a:off x="8371406" y="4669625"/>
            <a:ext cx="316824" cy="3031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228" name="Shape 228"/>
        <p:cNvGrpSpPr/>
        <p:nvPr/>
      </p:nvGrpSpPr>
      <p:grpSpPr>
        <a:xfrm>
          <a:off x="0" y="0"/>
          <a:ext cx="0" cy="0"/>
          <a:chOff x="0" y="0"/>
          <a:chExt cx="0" cy="0"/>
        </a:xfrm>
      </p:grpSpPr>
      <p:sp>
        <p:nvSpPr>
          <p:cNvPr id="229" name="Google Shape;229;p33"/>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230" name="Google Shape;230;p33"/>
          <p:cNvSpPr txBox="1"/>
          <p:nvPr>
            <p:ph type="title"/>
          </p:nvPr>
        </p:nvSpPr>
        <p:spPr>
          <a:xfrm>
            <a:off x="914400" y="457200"/>
            <a:ext cx="75321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1" name="Google Shape;231;p33"/>
          <p:cNvSpPr txBox="1"/>
          <p:nvPr>
            <p:ph idx="1" type="body"/>
          </p:nvPr>
        </p:nvSpPr>
        <p:spPr>
          <a:xfrm>
            <a:off x="914400" y="1190625"/>
            <a:ext cx="7532100" cy="3335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Nunito"/>
              <a:buChar char="⮕"/>
              <a:defRPr>
                <a:latin typeface="Nunito"/>
                <a:ea typeface="Nunito"/>
                <a:cs typeface="Nunito"/>
                <a:sym typeface="Nunito"/>
              </a:defRPr>
            </a:lvl1pPr>
            <a:lvl2pPr indent="-317500" lvl="1" marL="914400" rtl="0">
              <a:spcBef>
                <a:spcPts val="1000"/>
              </a:spcBef>
              <a:spcAft>
                <a:spcPts val="0"/>
              </a:spcAft>
              <a:buSzPts val="1400"/>
              <a:buFont typeface="Nunito"/>
              <a:buChar char="○"/>
              <a:defRPr>
                <a:latin typeface="Nunito"/>
                <a:ea typeface="Nunito"/>
                <a:cs typeface="Nunito"/>
                <a:sym typeface="Nunito"/>
              </a:defRPr>
            </a:lvl2pPr>
            <a:lvl3pPr indent="-317500" lvl="2" marL="1371600" rtl="0">
              <a:spcBef>
                <a:spcPts val="1000"/>
              </a:spcBef>
              <a:spcAft>
                <a:spcPts val="0"/>
              </a:spcAft>
              <a:buSzPts val="1400"/>
              <a:buFont typeface="Nunito"/>
              <a:buChar char="■"/>
              <a:defRPr>
                <a:latin typeface="Nunito"/>
                <a:ea typeface="Nunito"/>
                <a:cs typeface="Nunito"/>
                <a:sym typeface="Nunito"/>
              </a:defRPr>
            </a:lvl3pPr>
            <a:lvl4pPr indent="-317500" lvl="3" marL="1828800" rtl="0">
              <a:spcBef>
                <a:spcPts val="1000"/>
              </a:spcBef>
              <a:spcAft>
                <a:spcPts val="0"/>
              </a:spcAft>
              <a:buSzPts val="1400"/>
              <a:buFont typeface="Nunito"/>
              <a:buChar char="●"/>
              <a:defRPr>
                <a:latin typeface="Nunito"/>
                <a:ea typeface="Nunito"/>
                <a:cs typeface="Nunito"/>
                <a:sym typeface="Nunito"/>
              </a:defRPr>
            </a:lvl4pPr>
            <a:lvl5pPr indent="-317500" lvl="4" marL="2286000" rtl="0">
              <a:spcBef>
                <a:spcPts val="1000"/>
              </a:spcBef>
              <a:spcAft>
                <a:spcPts val="0"/>
              </a:spcAft>
              <a:buSzPts val="1400"/>
              <a:buFont typeface="Nunito"/>
              <a:buChar char="○"/>
              <a:defRPr>
                <a:latin typeface="Nunito"/>
                <a:ea typeface="Nunito"/>
                <a:cs typeface="Nunito"/>
                <a:sym typeface="Nunito"/>
              </a:defRPr>
            </a:lvl5pPr>
            <a:lvl6pPr indent="-317500" lvl="5" marL="2743200" rtl="0">
              <a:spcBef>
                <a:spcPts val="1000"/>
              </a:spcBef>
              <a:spcAft>
                <a:spcPts val="0"/>
              </a:spcAft>
              <a:buSzPts val="1400"/>
              <a:buFont typeface="Nunito"/>
              <a:buChar char="■"/>
              <a:defRPr>
                <a:latin typeface="Nunito"/>
                <a:ea typeface="Nunito"/>
                <a:cs typeface="Nunito"/>
                <a:sym typeface="Nunito"/>
              </a:defRPr>
            </a:lvl6pPr>
            <a:lvl7pPr indent="-317500" lvl="6" marL="3200400" rtl="0">
              <a:spcBef>
                <a:spcPts val="1000"/>
              </a:spcBef>
              <a:spcAft>
                <a:spcPts val="0"/>
              </a:spcAft>
              <a:buSzPts val="1400"/>
              <a:buFont typeface="Nunito"/>
              <a:buChar char="●"/>
              <a:defRPr>
                <a:latin typeface="Nunito"/>
                <a:ea typeface="Nunito"/>
                <a:cs typeface="Nunito"/>
                <a:sym typeface="Nunito"/>
              </a:defRPr>
            </a:lvl7pPr>
            <a:lvl8pPr indent="-317500" lvl="7" marL="3657600" rtl="0">
              <a:spcBef>
                <a:spcPts val="1000"/>
              </a:spcBef>
              <a:spcAft>
                <a:spcPts val="0"/>
              </a:spcAft>
              <a:buSzPts val="1400"/>
              <a:buFont typeface="Nunito"/>
              <a:buChar char="○"/>
              <a:defRPr>
                <a:latin typeface="Nunito"/>
                <a:ea typeface="Nunito"/>
                <a:cs typeface="Nunito"/>
                <a:sym typeface="Nunito"/>
              </a:defRPr>
            </a:lvl8pPr>
            <a:lvl9pPr indent="-317500" lvl="8" marL="4114800" rtl="0">
              <a:spcBef>
                <a:spcPts val="1000"/>
              </a:spcBef>
              <a:spcAft>
                <a:spcPts val="1000"/>
              </a:spcAft>
              <a:buSzPts val="1400"/>
              <a:buFont typeface="Nunito"/>
              <a:buChar char="■"/>
              <a:defRPr>
                <a:latin typeface="Nunito"/>
                <a:ea typeface="Nunito"/>
                <a:cs typeface="Nunito"/>
                <a:sym typeface="Nunito"/>
              </a:defRPr>
            </a:lvl9pPr>
          </a:lstStyle>
          <a:p/>
        </p:txBody>
      </p:sp>
      <p:sp>
        <p:nvSpPr>
          <p:cNvPr id="232" name="Google Shape;232;p3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33" name="Google Shape;233;p3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234" name="Google Shape;234;p33"/>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FFFFFF"/>
                </a:solidFill>
                <a:latin typeface="Barlow Condensed SemiBold"/>
                <a:ea typeface="Barlow Condensed SemiBold"/>
                <a:cs typeface="Barlow Condensed SemiBold"/>
                <a:sym typeface="Barlow Condensed SemiBold"/>
              </a:rPr>
              <a:t>FOR PRESENTER USE ONLY</a:t>
            </a:r>
            <a:endParaRPr sz="2000">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5" name="Shape 235"/>
        <p:cNvGrpSpPr/>
        <p:nvPr/>
      </p:nvGrpSpPr>
      <p:grpSpPr>
        <a:xfrm>
          <a:off x="0" y="0"/>
          <a:ext cx="0" cy="0"/>
          <a:chOff x="0" y="0"/>
          <a:chExt cx="0" cy="0"/>
        </a:xfrm>
      </p:grpSpPr>
      <p:sp>
        <p:nvSpPr>
          <p:cNvPr id="236" name="Google Shape;236;p34"/>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7" name="Google Shape;237;p3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38" name="Google Shape;238;p34"/>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32" name="Shape 32"/>
        <p:cNvGrpSpPr/>
        <p:nvPr/>
      </p:nvGrpSpPr>
      <p:grpSpPr>
        <a:xfrm>
          <a:off x="0" y="0"/>
          <a:ext cx="0" cy="0"/>
          <a:chOff x="0" y="0"/>
          <a:chExt cx="0" cy="0"/>
        </a:xfrm>
      </p:grpSpPr>
      <p:sp>
        <p:nvSpPr>
          <p:cNvPr id="33" name="Google Shape;33;p5"/>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34" name="Google Shape;34;p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35" name="Google Shape;35;p5"/>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36" name="Google Shape;36;p5"/>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37" name="Google Shape;37;p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8" name="Google Shape;38;p5"/>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DBED4"/>
                </a:solidFill>
                <a:latin typeface="Barlow Condensed"/>
                <a:ea typeface="Barlow Condensed"/>
                <a:cs typeface="Barlow Condensed"/>
                <a:sym typeface="Barlow Condensed"/>
              </a:rPr>
              <a:t>LEARN</a:t>
            </a:r>
            <a:endParaRPr b="1" i="0" sz="10000" u="none" cap="none" strike="noStrike">
              <a:solidFill>
                <a:srgbClr val="3DBED4"/>
              </a:solidFill>
              <a:latin typeface="Barlow Condensed"/>
              <a:ea typeface="Barlow Condensed"/>
              <a:cs typeface="Barlow Condensed"/>
              <a:sym typeface="Barlow Condensed"/>
            </a:endParaRPr>
          </a:p>
        </p:txBody>
      </p:sp>
      <p:pic>
        <p:nvPicPr>
          <p:cNvPr id="39" name="Google Shape;39;p5"/>
          <p:cNvPicPr preferRelativeResize="0"/>
          <p:nvPr/>
        </p:nvPicPr>
        <p:blipFill rotWithShape="1">
          <a:blip r:embed="rId4">
            <a:alphaModFix/>
          </a:blip>
          <a:srcRect b="0" l="0" r="0" t="0"/>
          <a:stretch/>
        </p:blipFill>
        <p:spPr>
          <a:xfrm>
            <a:off x="7240850" y="651625"/>
            <a:ext cx="1143000" cy="152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40" name="Shape 40"/>
        <p:cNvGrpSpPr/>
        <p:nvPr/>
      </p:nvGrpSpPr>
      <p:grpSpPr>
        <a:xfrm>
          <a:off x="0" y="0"/>
          <a:ext cx="0" cy="0"/>
          <a:chOff x="0" y="0"/>
          <a:chExt cx="0" cy="0"/>
        </a:xfrm>
      </p:grpSpPr>
      <p:sp>
        <p:nvSpPr>
          <p:cNvPr id="41" name="Google Shape;41;p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6"/>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0"/>
              <a:buFont typeface="Arial"/>
              <a:buNone/>
            </a:pPr>
            <a:r>
              <a:rPr b="1" i="0" lang="en" sz="40000" u="none" cap="none" strike="noStrike">
                <a:solidFill>
                  <a:schemeClr val="accent2"/>
                </a:solidFill>
                <a:latin typeface="Brygada 1918"/>
                <a:ea typeface="Brygada 1918"/>
                <a:cs typeface="Brygada 1918"/>
                <a:sym typeface="Brygada 1918"/>
              </a:rPr>
              <a:t>“</a:t>
            </a:r>
            <a:endParaRPr b="1" i="0" sz="40000" u="none" cap="none" strike="noStrike">
              <a:solidFill>
                <a:schemeClr val="accent2"/>
              </a:solidFill>
              <a:latin typeface="Brygada 1918"/>
              <a:ea typeface="Brygada 1918"/>
              <a:cs typeface="Brygada 1918"/>
              <a:sym typeface="Brygada 1918"/>
            </a:endParaRPr>
          </a:p>
        </p:txBody>
      </p:sp>
      <p:sp>
        <p:nvSpPr>
          <p:cNvPr id="43" name="Google Shape;43;p6"/>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000"/>
              <a:buN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4" name="Google Shape;44;p6"/>
          <p:cNvSpPr txBox="1"/>
          <p:nvPr>
            <p:ph idx="1" type="subTitle"/>
          </p:nvPr>
        </p:nvSpPr>
        <p:spPr>
          <a:xfrm>
            <a:off x="2051675" y="2985800"/>
            <a:ext cx="4341900" cy="31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pic>
        <p:nvPicPr>
          <p:cNvPr descr="GA-Cog-900.png" id="45" name="Google Shape;45;p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46" name="Google Shape;46;p6"/>
          <p:cNvSpPr txBox="1"/>
          <p:nvPr>
            <p:ph idx="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47" name="Shape 47"/>
        <p:cNvGrpSpPr/>
        <p:nvPr/>
      </p:nvGrpSpPr>
      <p:grpSpPr>
        <a:xfrm>
          <a:off x="0" y="0"/>
          <a:ext cx="0" cy="0"/>
          <a:chOff x="0" y="0"/>
          <a:chExt cx="0" cy="0"/>
        </a:xfrm>
      </p:grpSpPr>
      <p:pic>
        <p:nvPicPr>
          <p:cNvPr descr="GA-Cog-900.png" id="48" name="Google Shape;48;p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49" name="Google Shape;49;p7"/>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0" name="Google Shape;50;p7"/>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51" name="Google Shape;51;p7"/>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52" name="Google Shape;52;p7"/>
          <p:cNvSpPr/>
          <p:nvPr>
            <p:ph idx="2" type="pic"/>
          </p:nvPr>
        </p:nvSpPr>
        <p:spPr>
          <a:xfrm>
            <a:off x="5242200" y="979025"/>
            <a:ext cx="3444600" cy="3444600"/>
          </a:xfrm>
          <a:prstGeom prst="rect">
            <a:avLst/>
          </a:prstGeom>
          <a:noFill/>
          <a:ln>
            <a:noFill/>
          </a:ln>
        </p:spPr>
      </p:sp>
      <p:sp>
        <p:nvSpPr>
          <p:cNvPr id="53" name="Google Shape;53;p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54" name="Shape 54"/>
        <p:cNvGrpSpPr/>
        <p:nvPr/>
      </p:nvGrpSpPr>
      <p:grpSpPr>
        <a:xfrm>
          <a:off x="0" y="0"/>
          <a:ext cx="0" cy="0"/>
          <a:chOff x="0" y="0"/>
          <a:chExt cx="0" cy="0"/>
        </a:xfrm>
      </p:grpSpPr>
      <p:pic>
        <p:nvPicPr>
          <p:cNvPr descr="GA-Cog-900.png" id="55" name="Google Shape;55;p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6" name="Google Shape;56;p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7" name="Google Shape;57;p8"/>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58" name="Google Shape;58;p8"/>
          <p:cNvSpPr txBox="1"/>
          <p:nvPr>
            <p:ph idx="1" type="body"/>
          </p:nvPr>
        </p:nvSpPr>
        <p:spPr>
          <a:xfrm>
            <a:off x="1142150" y="1143850"/>
            <a:ext cx="7544700" cy="10530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59" name="Google Shape;59;p8"/>
          <p:cNvSpPr/>
          <p:nvPr>
            <p:ph idx="2" type="pic"/>
          </p:nvPr>
        </p:nvSpPr>
        <p:spPr>
          <a:xfrm>
            <a:off x="1142100" y="2575550"/>
            <a:ext cx="7544700" cy="1848000"/>
          </a:xfrm>
          <a:prstGeom prst="rect">
            <a:avLst/>
          </a:prstGeom>
          <a:noFill/>
          <a:ln>
            <a:noFill/>
          </a:ln>
        </p:spPr>
      </p:sp>
      <p:sp>
        <p:nvSpPr>
          <p:cNvPr id="60" name="Google Shape;60;p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_1_1">
    <p:bg>
      <p:bgPr>
        <a:solidFill>
          <a:schemeClr val="dk2"/>
        </a:solidFill>
      </p:bgPr>
    </p:bg>
    <p:spTree>
      <p:nvGrpSpPr>
        <p:cNvPr id="61" name="Shape 61"/>
        <p:cNvGrpSpPr/>
        <p:nvPr/>
      </p:nvGrpSpPr>
      <p:grpSpPr>
        <a:xfrm>
          <a:off x="0" y="0"/>
          <a:ext cx="0" cy="0"/>
          <a:chOff x="0" y="0"/>
          <a:chExt cx="0" cy="0"/>
        </a:xfrm>
      </p:grpSpPr>
      <p:sp>
        <p:nvSpPr>
          <p:cNvPr id="62" name="Google Shape;62;p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63" name="Google Shape;63;p9"/>
          <p:cNvSpPr txBox="1"/>
          <p:nvPr>
            <p:ph type="ctrTitle"/>
          </p:nvPr>
        </p:nvSpPr>
        <p:spPr>
          <a:xfrm>
            <a:off x="0" y="457200"/>
            <a:ext cx="9144000" cy="25050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lt1"/>
              </a:buClr>
              <a:buSzPts val="3000"/>
              <a:buFont typeface="Barlow Medium"/>
              <a:buNone/>
              <a:defRPr>
                <a:solidFill>
                  <a:schemeClr val="lt1"/>
                </a:solidFill>
                <a:latin typeface="Barlow Medium"/>
                <a:ea typeface="Barlow Medium"/>
                <a:cs typeface="Barlow Medium"/>
                <a:sym typeface="Barlow Medium"/>
              </a:defRPr>
            </a:lvl1pPr>
            <a:lvl2pPr lvl="1"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2pPr>
            <a:lvl3pPr lvl="2"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3pPr>
            <a:lvl4pPr lvl="3"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4pPr>
            <a:lvl5pPr lvl="4"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5pPr>
            <a:lvl6pPr lvl="5"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6pPr>
            <a:lvl7pPr lvl="6"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7pPr>
            <a:lvl8pPr lvl="7"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8pPr>
            <a:lvl9pPr lvl="8" algn="ctr">
              <a:lnSpc>
                <a:spcPct val="100000"/>
              </a:lnSpc>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9pPr>
          </a:lstStyle>
          <a:p/>
        </p:txBody>
      </p:sp>
      <p:pic>
        <p:nvPicPr>
          <p:cNvPr id="64" name="Google Shape;64;p9"/>
          <p:cNvPicPr preferRelativeResize="0"/>
          <p:nvPr/>
        </p:nvPicPr>
        <p:blipFill rotWithShape="1">
          <a:blip r:embed="rId2">
            <a:alphaModFix/>
          </a:blip>
          <a:srcRect b="23191" l="4562" r="84951" t="23638"/>
          <a:stretch/>
        </p:blipFill>
        <p:spPr>
          <a:xfrm>
            <a:off x="8371406" y="4669625"/>
            <a:ext cx="316824" cy="3031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65" name="Shape 65"/>
        <p:cNvGrpSpPr/>
        <p:nvPr/>
      </p:nvGrpSpPr>
      <p:grpSpPr>
        <a:xfrm>
          <a:off x="0" y="0"/>
          <a:ext cx="0" cy="0"/>
          <a:chOff x="0" y="0"/>
          <a:chExt cx="0" cy="0"/>
        </a:xfrm>
      </p:grpSpPr>
      <p:sp>
        <p:nvSpPr>
          <p:cNvPr id="66" name="Google Shape;66;p10"/>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67" name="Google Shape;67;p1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68" name="Google Shape;68;p10"/>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69" name="Google Shape;69;p10"/>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70" name="Google Shape;70;p10"/>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1" name="Google Shape;71;p10"/>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E41F26"/>
                </a:solidFill>
                <a:latin typeface="Barlow Condensed"/>
                <a:ea typeface="Barlow Condensed"/>
                <a:cs typeface="Barlow Condensed"/>
                <a:sym typeface="Barlow Condensed"/>
              </a:rPr>
              <a:t>PRACTICE</a:t>
            </a:r>
            <a:endParaRPr b="1" i="0" sz="10000" u="none" cap="none" strike="noStrike">
              <a:solidFill>
                <a:srgbClr val="E41F26"/>
              </a:solidFill>
              <a:latin typeface="Barlow Condensed"/>
              <a:ea typeface="Barlow Condensed"/>
              <a:cs typeface="Barlow Condensed"/>
              <a:sym typeface="Barlow Condensed"/>
            </a:endParaRPr>
          </a:p>
        </p:txBody>
      </p:sp>
      <p:pic>
        <p:nvPicPr>
          <p:cNvPr id="72" name="Google Shape;72;p10"/>
          <p:cNvPicPr preferRelativeResize="0"/>
          <p:nvPr/>
        </p:nvPicPr>
        <p:blipFill rotWithShape="1">
          <a:blip r:embed="rId4">
            <a:alphaModFix/>
          </a:blip>
          <a:srcRect b="0" l="0" r="0" t="0"/>
          <a:stretch/>
        </p:blipFill>
        <p:spPr>
          <a:xfrm>
            <a:off x="7149075" y="659200"/>
            <a:ext cx="1371600" cy="1371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Barlow Condensed"/>
              <a:buNone/>
              <a:defRPr b="1" i="0" sz="3000" u="none" cap="none" strike="noStrike">
                <a:solidFill>
                  <a:schemeClr val="dk1"/>
                </a:solidFill>
                <a:latin typeface="Barlow Condensed"/>
                <a:ea typeface="Barlow Condensed"/>
                <a:cs typeface="Barlow Condensed"/>
                <a:sym typeface="Barlow Condensed"/>
              </a:defRPr>
            </a:lvl1pPr>
            <a:lvl2pPr lvl="1"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2pPr>
            <a:lvl3pPr lvl="2"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3pPr>
            <a:lvl4pPr lvl="3"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4pPr>
            <a:lvl5pPr lvl="4"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5pPr>
            <a:lvl6pPr lvl="5"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6pPr>
            <a:lvl7pPr lvl="6"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7pPr>
            <a:lvl8pPr lvl="7"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8pPr>
            <a:lvl9pPr lvl="8"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9pPr>
          </a:lstStyle>
          <a:p/>
        </p:txBody>
      </p:sp>
      <p:sp>
        <p:nvSpPr>
          <p:cNvPr id="7" name="Google Shape;7;p1"/>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marR="0" rtl="0" algn="l">
              <a:lnSpc>
                <a:spcPct val="115000"/>
              </a:lnSpc>
              <a:spcBef>
                <a:spcPts val="0"/>
              </a:spcBef>
              <a:spcAft>
                <a:spcPts val="0"/>
              </a:spcAft>
              <a:buClr>
                <a:schemeClr val="dk1"/>
              </a:buClr>
              <a:buSzPts val="1000"/>
              <a:buFont typeface="Nunito"/>
              <a:buChar char="⮕"/>
              <a:defRPr b="0" i="0" sz="1400" u="none" cap="none" strike="noStrike">
                <a:solidFill>
                  <a:schemeClr val="dk1"/>
                </a:solidFill>
                <a:latin typeface="Nunito"/>
                <a:ea typeface="Nunito"/>
                <a:cs typeface="Nunito"/>
                <a:sym typeface="Nunito"/>
              </a:defRPr>
            </a:lvl1pPr>
            <a:lvl2pPr indent="-317500" lvl="1" marL="9144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2pPr>
            <a:lvl3pPr indent="-317500" lvl="2" marL="13716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3pPr>
            <a:lvl4pPr indent="-317500" lvl="3" marL="18288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4pPr>
            <a:lvl5pPr indent="-317500" lvl="4" marL="22860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5pPr>
            <a:lvl6pPr indent="-317500" lvl="5" marL="27432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6pPr>
            <a:lvl7pPr indent="-317500" lvl="6" marL="32004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7pPr>
            <a:lvl8pPr indent="-317500" lvl="7" marL="36576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8pPr>
            <a:lvl9pPr indent="-317500" lvl="8" marL="4114800" marR="0" rtl="0" algn="l">
              <a:lnSpc>
                <a:spcPct val="115000"/>
              </a:lnSpc>
              <a:spcBef>
                <a:spcPts val="1000"/>
              </a:spcBef>
              <a:spcAft>
                <a:spcPts val="1000"/>
              </a:spcAft>
              <a:buClr>
                <a:schemeClr val="dk1"/>
              </a:buClr>
              <a:buSzPts val="1400"/>
              <a:buFont typeface="Nunito"/>
              <a:buChar char="■"/>
              <a:defRPr b="0" i="0" sz="1400" u="none" cap="none" strike="noStrike">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Nunito"/>
                <a:ea typeface="Nunito"/>
                <a:cs typeface="Nunito"/>
                <a:sym typeface="Nunito"/>
              </a:rPr>
              <a:t>© 2023 General Assembly</a:t>
            </a:r>
            <a:endParaRPr b="0" i="0" sz="600" u="none" cap="none" strike="noStrike">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122" name="Shape 122"/>
        <p:cNvGrpSpPr/>
        <p:nvPr/>
      </p:nvGrpSpPr>
      <p:grpSpPr>
        <a:xfrm>
          <a:off x="0" y="0"/>
          <a:ext cx="0" cy="0"/>
          <a:chOff x="0" y="0"/>
          <a:chExt cx="0" cy="0"/>
        </a:xfrm>
      </p:grpSpPr>
      <p:sp>
        <p:nvSpPr>
          <p:cNvPr id="123" name="Google Shape;123;p18"/>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Font typeface="Barlow Condensed"/>
              <a:buNone/>
              <a:defRPr b="1" sz="3000">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2pPr>
            <a:lvl3pPr lvl="2"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3pPr>
            <a:lvl4pPr lvl="3"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4pPr>
            <a:lvl5pPr lvl="4"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5pPr>
            <a:lvl6pPr lvl="5"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6pPr>
            <a:lvl7pPr lvl="6"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7pPr>
            <a:lvl8pPr lvl="7"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8pPr>
            <a:lvl9pPr lvl="8"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9pPr>
          </a:lstStyle>
          <a:p/>
        </p:txBody>
      </p:sp>
      <p:sp>
        <p:nvSpPr>
          <p:cNvPr id="124" name="Google Shape;124;p18"/>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rtl="0">
              <a:lnSpc>
                <a:spcPct val="115000"/>
              </a:lnSpc>
              <a:spcBef>
                <a:spcPts val="0"/>
              </a:spcBef>
              <a:spcAft>
                <a:spcPts val="0"/>
              </a:spcAft>
              <a:buClr>
                <a:schemeClr val="dk1"/>
              </a:buClr>
              <a:buSzPts val="1000"/>
              <a:buFont typeface="Nunito"/>
              <a:buChar char="⮕"/>
              <a:defRPr>
                <a:solidFill>
                  <a:schemeClr val="dk1"/>
                </a:solidFill>
                <a:latin typeface="Nunito"/>
                <a:ea typeface="Nunito"/>
                <a:cs typeface="Nunito"/>
                <a:sym typeface="Nunito"/>
              </a:defRPr>
            </a:lvl1pPr>
            <a:lvl2pPr indent="-317500" lvl="1" marL="914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1000"/>
              </a:spcBef>
              <a:spcAft>
                <a:spcPts val="100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125" name="Google Shape;125;p1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lvl="0" rtl="0" algn="r">
              <a:buNone/>
              <a:defRPr sz="900">
                <a:solidFill>
                  <a:schemeClr val="dk1"/>
                </a:solidFill>
                <a:latin typeface="Nunito SemiBold"/>
                <a:ea typeface="Nunito SemiBold"/>
                <a:cs typeface="Nunito SemiBold"/>
                <a:sym typeface="Nunito SemiBold"/>
              </a:defRPr>
            </a:lvl1pPr>
            <a:lvl2pPr lvl="1" rtl="0" algn="r">
              <a:buNone/>
              <a:defRPr sz="900">
                <a:solidFill>
                  <a:schemeClr val="dk1"/>
                </a:solidFill>
                <a:latin typeface="Nunito SemiBold"/>
                <a:ea typeface="Nunito SemiBold"/>
                <a:cs typeface="Nunito SemiBold"/>
                <a:sym typeface="Nunito SemiBold"/>
              </a:defRPr>
            </a:lvl2pPr>
            <a:lvl3pPr lvl="2" rtl="0" algn="r">
              <a:buNone/>
              <a:defRPr sz="900">
                <a:solidFill>
                  <a:schemeClr val="dk1"/>
                </a:solidFill>
                <a:latin typeface="Nunito SemiBold"/>
                <a:ea typeface="Nunito SemiBold"/>
                <a:cs typeface="Nunito SemiBold"/>
                <a:sym typeface="Nunito SemiBold"/>
              </a:defRPr>
            </a:lvl3pPr>
            <a:lvl4pPr lvl="3" rtl="0" algn="r">
              <a:buNone/>
              <a:defRPr sz="900">
                <a:solidFill>
                  <a:schemeClr val="dk1"/>
                </a:solidFill>
                <a:latin typeface="Nunito SemiBold"/>
                <a:ea typeface="Nunito SemiBold"/>
                <a:cs typeface="Nunito SemiBold"/>
                <a:sym typeface="Nunito SemiBold"/>
              </a:defRPr>
            </a:lvl4pPr>
            <a:lvl5pPr lvl="4" rtl="0" algn="r">
              <a:buNone/>
              <a:defRPr sz="900">
                <a:solidFill>
                  <a:schemeClr val="dk1"/>
                </a:solidFill>
                <a:latin typeface="Nunito SemiBold"/>
                <a:ea typeface="Nunito SemiBold"/>
                <a:cs typeface="Nunito SemiBold"/>
                <a:sym typeface="Nunito SemiBold"/>
              </a:defRPr>
            </a:lvl5pPr>
            <a:lvl6pPr lvl="5" rtl="0" algn="r">
              <a:buNone/>
              <a:defRPr sz="900">
                <a:solidFill>
                  <a:schemeClr val="dk1"/>
                </a:solidFill>
                <a:latin typeface="Nunito SemiBold"/>
                <a:ea typeface="Nunito SemiBold"/>
                <a:cs typeface="Nunito SemiBold"/>
                <a:sym typeface="Nunito SemiBold"/>
              </a:defRPr>
            </a:lvl6pPr>
            <a:lvl7pPr lvl="6" rtl="0" algn="r">
              <a:buNone/>
              <a:defRPr sz="900">
                <a:solidFill>
                  <a:schemeClr val="dk1"/>
                </a:solidFill>
                <a:latin typeface="Nunito SemiBold"/>
                <a:ea typeface="Nunito SemiBold"/>
                <a:cs typeface="Nunito SemiBold"/>
                <a:sym typeface="Nunito SemiBold"/>
              </a:defRPr>
            </a:lvl7pPr>
            <a:lvl8pPr lvl="7" rtl="0" algn="r">
              <a:buNone/>
              <a:defRPr sz="900">
                <a:solidFill>
                  <a:schemeClr val="dk1"/>
                </a:solidFill>
                <a:latin typeface="Nunito SemiBold"/>
                <a:ea typeface="Nunito SemiBold"/>
                <a:cs typeface="Nunito SemiBold"/>
                <a:sym typeface="Nunito SemiBold"/>
              </a:defRPr>
            </a:lvl8pPr>
            <a:lvl9pPr lvl="8" rtl="0" algn="r">
              <a:buNone/>
              <a:defRPr sz="9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B7B7B7"/>
                </a:solidFill>
                <a:latin typeface="Nunito"/>
                <a:ea typeface="Nunito"/>
                <a:cs typeface="Nunito"/>
                <a:sym typeface="Nunito"/>
              </a:rPr>
              <a:t>© 2023 General Assembly</a:t>
            </a:r>
            <a:endParaRPr sz="600">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hyperlink" Target="https://docs.anthropic.com/claude/docs/let-claude-say-i-dont-know"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hyperlink" Target="https://docs.anthropic.com/claude/docs/break-tasks-into-subtask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hyperlink" Target="https://docs.anthropic.com/claude/docs/break-tasks-into-subtasks" TargetMode="External"/><Relationship Id="rId6"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hyperlink" Target="https://twitter.com/emollick/status/1675940255638122499?s=46&amp;t=x7VrGz6qT5yK5HkIaWJssA" TargetMode="Externa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6.xml"/><Relationship Id="rId3"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support.zoom.com/hc/en/article?id=zm_kb&amp;sysparm_article=KB0062809#h_01GAVTV2RRAGMM905MR1QMVRTH"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hyperlink" Target="https://arxiv.org/pdf/2309.03409.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42" name="Shape 242"/>
        <p:cNvGrpSpPr/>
        <p:nvPr/>
      </p:nvGrpSpPr>
      <p:grpSpPr>
        <a:xfrm>
          <a:off x="0" y="0"/>
          <a:ext cx="0" cy="0"/>
          <a:chOff x="0" y="0"/>
          <a:chExt cx="0" cy="0"/>
        </a:xfrm>
      </p:grpSpPr>
      <p:sp>
        <p:nvSpPr>
          <p:cNvPr id="243" name="Google Shape;243;p35"/>
          <p:cNvSpPr txBox="1"/>
          <p:nvPr>
            <p:ph type="title"/>
          </p:nvPr>
        </p:nvSpPr>
        <p:spPr>
          <a:xfrm>
            <a:off x="1028700" y="457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Prompt Optimization</a:t>
            </a:r>
            <a:endParaRPr/>
          </a:p>
        </p:txBody>
      </p:sp>
      <p:sp>
        <p:nvSpPr>
          <p:cNvPr id="244" name="Google Shape;244;p35"/>
          <p:cNvSpPr txBox="1"/>
          <p:nvPr>
            <p:ph idx="1" type="body"/>
          </p:nvPr>
        </p:nvSpPr>
        <p:spPr>
          <a:xfrm>
            <a:off x="1028700" y="1190625"/>
            <a:ext cx="3459300" cy="295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b="1" lang="en" sz="1500"/>
              <a:t>Overview</a:t>
            </a:r>
            <a:endParaRPr b="1" sz="1500"/>
          </a:p>
          <a:p>
            <a:pPr indent="0" lvl="0" marL="0" rtl="0" algn="l">
              <a:lnSpc>
                <a:spcPct val="115000"/>
              </a:lnSpc>
              <a:spcBef>
                <a:spcPts val="1000"/>
              </a:spcBef>
              <a:spcAft>
                <a:spcPts val="0"/>
              </a:spcAft>
              <a:buSzPts val="1000"/>
              <a:buNone/>
            </a:pPr>
            <a:r>
              <a:rPr lang="en" sz="1500"/>
              <a:t>In this lesson, you'll guide learners through the process of optimizing prompts for generative AI. The focus is on fine-tuning details and understanding the mechanisms that influence AI responses.</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1000"/>
              </a:spcAft>
              <a:buSzPts val="1000"/>
              <a:buNone/>
            </a:pPr>
            <a:r>
              <a:t/>
            </a:r>
            <a:endParaRPr/>
          </a:p>
        </p:txBody>
      </p:sp>
      <p:sp>
        <p:nvSpPr>
          <p:cNvPr id="245" name="Google Shape;245;p3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46" name="Google Shape;246;p35"/>
          <p:cNvSpPr txBox="1"/>
          <p:nvPr>
            <p:ph idx="1" type="body"/>
          </p:nvPr>
        </p:nvSpPr>
        <p:spPr>
          <a:xfrm>
            <a:off x="4872800" y="1190625"/>
            <a:ext cx="3573600" cy="295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b="1" lang="en" sz="1500"/>
              <a:t>Learning Objectives</a:t>
            </a:r>
            <a:endParaRPr b="1" sz="1500"/>
          </a:p>
          <a:p>
            <a:pPr indent="-292100" lvl="0" marL="457200" rtl="0" algn="l">
              <a:lnSpc>
                <a:spcPct val="115000"/>
              </a:lnSpc>
              <a:spcBef>
                <a:spcPts val="1000"/>
              </a:spcBef>
              <a:spcAft>
                <a:spcPts val="0"/>
              </a:spcAft>
              <a:buSzPts val="1000"/>
              <a:buChar char="➔"/>
            </a:pPr>
            <a:r>
              <a:rPr lang="en"/>
              <a:t>Identify the key factors that influence the performance of Generative AI models.</a:t>
            </a:r>
            <a:endParaRPr/>
          </a:p>
          <a:p>
            <a:pPr indent="-292100" lvl="0" marL="457200" rtl="0" algn="l">
              <a:lnSpc>
                <a:spcPct val="115000"/>
              </a:lnSpc>
              <a:spcBef>
                <a:spcPts val="0"/>
              </a:spcBef>
              <a:spcAft>
                <a:spcPts val="0"/>
              </a:spcAft>
              <a:buSzPts val="1000"/>
              <a:buChar char="➔"/>
            </a:pPr>
            <a:r>
              <a:rPr lang="en"/>
              <a:t>Develop and test different prompting strategies to improve the results of Generative AI models.</a:t>
            </a:r>
            <a:endParaRPr/>
          </a:p>
          <a:p>
            <a:pPr indent="-292100" lvl="0" marL="457200" rtl="0" algn="l">
              <a:lnSpc>
                <a:spcPct val="115000"/>
              </a:lnSpc>
              <a:spcBef>
                <a:spcPts val="0"/>
              </a:spcBef>
              <a:spcAft>
                <a:spcPts val="0"/>
              </a:spcAft>
              <a:buSzPts val="1000"/>
              <a:buChar char="➔"/>
            </a:pPr>
            <a:r>
              <a:rPr lang="en"/>
              <a:t>Apply Custom Instructions to generate higher-quality content from Generative AI models.</a:t>
            </a:r>
            <a:endParaRPr/>
          </a:p>
          <a:p>
            <a:pPr indent="0" lvl="0" marL="0" rtl="0" algn="l">
              <a:lnSpc>
                <a:spcPct val="115000"/>
              </a:lnSpc>
              <a:spcBef>
                <a:spcPts val="1000"/>
              </a:spcBef>
              <a:spcAft>
                <a:spcPts val="0"/>
              </a:spcAft>
              <a:buSzPts val="1000"/>
              <a:buNone/>
            </a:pPr>
            <a:r>
              <a:t/>
            </a:r>
            <a:endParaRPr/>
          </a:p>
          <a:p>
            <a:pPr indent="0" lvl="0" marL="0" rtl="0" algn="l">
              <a:lnSpc>
                <a:spcPct val="115000"/>
              </a:lnSpc>
              <a:spcBef>
                <a:spcPts val="1000"/>
              </a:spcBef>
              <a:spcAft>
                <a:spcPts val="0"/>
              </a:spcAft>
              <a:buSzPts val="1000"/>
              <a:buNone/>
            </a:pPr>
            <a:r>
              <a:t/>
            </a:r>
            <a:endParaRPr/>
          </a:p>
          <a:p>
            <a:pPr indent="0" lvl="0" marL="0" rtl="0" algn="l">
              <a:lnSpc>
                <a:spcPct val="115000"/>
              </a:lnSpc>
              <a:spcBef>
                <a:spcPts val="1000"/>
              </a:spcBef>
              <a:spcAft>
                <a:spcPts val="1000"/>
              </a:spcAft>
              <a:buSzPts val="1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4"/>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 Tip: Surprisingly Effective Prompts</a:t>
            </a:r>
            <a:endParaRPr/>
          </a:p>
        </p:txBody>
      </p:sp>
      <p:sp>
        <p:nvSpPr>
          <p:cNvPr id="311" name="Google Shape;311;p44"/>
          <p:cNvSpPr txBox="1"/>
          <p:nvPr>
            <p:ph idx="1" type="body"/>
          </p:nvPr>
        </p:nvSpPr>
        <p:spPr>
          <a:xfrm>
            <a:off x="1142150" y="1143850"/>
            <a:ext cx="7544700" cy="215400"/>
          </a:xfrm>
          <a:prstGeom prst="rect">
            <a:avLst/>
          </a:prstGeom>
        </p:spPr>
        <p:txBody>
          <a:bodyPr anchorCtr="0" anchor="t" bIns="0" lIns="0" spcFirstLastPara="1" rIns="0" wrap="square" tIns="0">
            <a:spAutoFit/>
          </a:bodyPr>
          <a:lstStyle/>
          <a:p>
            <a:pPr indent="0" lvl="0" marL="0" rtl="0" algn="l">
              <a:spcBef>
                <a:spcPts val="0"/>
              </a:spcBef>
              <a:spcAft>
                <a:spcPts val="1000"/>
              </a:spcAft>
              <a:buNone/>
            </a:pPr>
            <a:r>
              <a:rPr lang="en"/>
              <a:t>There is anecdotal evidence that each of these prompts can improve output from LLMs!</a:t>
            </a:r>
            <a:endParaRPr/>
          </a:p>
        </p:txBody>
      </p:sp>
      <p:sp>
        <p:nvSpPr>
          <p:cNvPr id="312" name="Google Shape;312;p4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13" name="Google Shape;313;p44"/>
          <p:cNvSpPr/>
          <p:nvPr/>
        </p:nvSpPr>
        <p:spPr>
          <a:xfrm>
            <a:off x="1142150" y="1976800"/>
            <a:ext cx="2212500" cy="17967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222222"/>
                </a:solidFill>
                <a:latin typeface="Nunito Sans"/>
                <a:ea typeface="Nunito Sans"/>
                <a:cs typeface="Nunito Sans"/>
                <a:sym typeface="Nunito Sans"/>
              </a:rPr>
              <a:t>Do your best!</a:t>
            </a:r>
            <a:endParaRPr b="1" sz="1800">
              <a:solidFill>
                <a:srgbClr val="222222"/>
              </a:solidFill>
              <a:latin typeface="Nunito Sans"/>
              <a:ea typeface="Nunito Sans"/>
              <a:cs typeface="Nunito Sans"/>
              <a:sym typeface="Nunito Sans"/>
            </a:endParaRPr>
          </a:p>
        </p:txBody>
      </p:sp>
      <p:sp>
        <p:nvSpPr>
          <p:cNvPr id="314" name="Google Shape;314;p44"/>
          <p:cNvSpPr/>
          <p:nvPr/>
        </p:nvSpPr>
        <p:spPr>
          <a:xfrm>
            <a:off x="3755150" y="1976800"/>
            <a:ext cx="2212500" cy="17967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222222"/>
                </a:solidFill>
                <a:latin typeface="Nunito Sans"/>
                <a:ea typeface="Nunito Sans"/>
                <a:cs typeface="Nunito Sans"/>
                <a:sym typeface="Nunito Sans"/>
              </a:rPr>
              <a:t>This is crucial for my career.</a:t>
            </a:r>
            <a:endParaRPr b="1" sz="1800">
              <a:solidFill>
                <a:srgbClr val="222222"/>
              </a:solidFill>
              <a:latin typeface="Nunito Sans"/>
              <a:ea typeface="Nunito Sans"/>
              <a:cs typeface="Nunito Sans"/>
              <a:sym typeface="Nunito Sans"/>
            </a:endParaRPr>
          </a:p>
        </p:txBody>
      </p:sp>
      <p:sp>
        <p:nvSpPr>
          <p:cNvPr id="315" name="Google Shape;315;p44"/>
          <p:cNvSpPr/>
          <p:nvPr/>
        </p:nvSpPr>
        <p:spPr>
          <a:xfrm>
            <a:off x="6368150" y="1976800"/>
            <a:ext cx="2212500" cy="1796700"/>
          </a:xfrm>
          <a:prstGeom prst="rect">
            <a:avLst/>
          </a:prstGeom>
          <a:solidFill>
            <a:srgbClr val="EFEFE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800">
                <a:solidFill>
                  <a:srgbClr val="222222"/>
                </a:solidFill>
                <a:latin typeface="Nunito Sans"/>
                <a:ea typeface="Nunito Sans"/>
                <a:cs typeface="Nunito Sans"/>
                <a:sym typeface="Nunito Sans"/>
              </a:rPr>
              <a:t>I will tip $20.</a:t>
            </a:r>
            <a:endParaRPr b="1" sz="1800">
              <a:solidFill>
                <a:srgbClr val="222222"/>
              </a:solidFill>
              <a:latin typeface="Nunito Sans"/>
              <a:ea typeface="Nunito Sans"/>
              <a:cs typeface="Nunito Sans"/>
              <a:sym typeface="Nunito Sans"/>
            </a:endParaRPr>
          </a:p>
        </p:txBody>
      </p:sp>
      <p:sp>
        <p:nvSpPr>
          <p:cNvPr id="316" name="Google Shape;316;p44"/>
          <p:cNvSpPr/>
          <p:nvPr/>
        </p:nvSpPr>
        <p:spPr>
          <a:xfrm>
            <a:off x="914400" y="1846225"/>
            <a:ext cx="412500" cy="4104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Semi Condensed"/>
                <a:ea typeface="Barlow Semi Condensed"/>
                <a:cs typeface="Barlow Semi Condensed"/>
                <a:sym typeface="Barlow Semi Condensed"/>
              </a:rPr>
              <a:t>1</a:t>
            </a:r>
            <a:endParaRPr b="1" sz="1600">
              <a:solidFill>
                <a:schemeClr val="lt1"/>
              </a:solidFill>
              <a:latin typeface="Barlow Semi Condensed"/>
              <a:ea typeface="Barlow Semi Condensed"/>
              <a:cs typeface="Barlow Semi Condensed"/>
              <a:sym typeface="Barlow Semi Condensed"/>
            </a:endParaRPr>
          </a:p>
        </p:txBody>
      </p:sp>
      <p:sp>
        <p:nvSpPr>
          <p:cNvPr id="317" name="Google Shape;317;p44"/>
          <p:cNvSpPr/>
          <p:nvPr/>
        </p:nvSpPr>
        <p:spPr>
          <a:xfrm>
            <a:off x="3554600" y="1846225"/>
            <a:ext cx="412500" cy="4104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Semi Condensed"/>
                <a:ea typeface="Barlow Semi Condensed"/>
                <a:cs typeface="Barlow Semi Condensed"/>
                <a:sym typeface="Barlow Semi Condensed"/>
              </a:rPr>
              <a:t>2</a:t>
            </a:r>
            <a:endParaRPr b="1" sz="1600">
              <a:solidFill>
                <a:schemeClr val="lt1"/>
              </a:solidFill>
              <a:latin typeface="Barlow Semi Condensed"/>
              <a:ea typeface="Barlow Semi Condensed"/>
              <a:cs typeface="Barlow Semi Condensed"/>
              <a:sym typeface="Barlow Semi Condensed"/>
            </a:endParaRPr>
          </a:p>
        </p:txBody>
      </p:sp>
      <p:sp>
        <p:nvSpPr>
          <p:cNvPr id="318" name="Google Shape;318;p44"/>
          <p:cNvSpPr/>
          <p:nvPr/>
        </p:nvSpPr>
        <p:spPr>
          <a:xfrm>
            <a:off x="6145300" y="1846225"/>
            <a:ext cx="412500" cy="410400"/>
          </a:xfrm>
          <a:prstGeom prst="ellipse">
            <a:avLst/>
          </a:prstGeom>
          <a:solidFill>
            <a:schemeClr val="accent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Semi Condensed"/>
                <a:ea typeface="Barlow Semi Condensed"/>
                <a:cs typeface="Barlow Semi Condensed"/>
                <a:sym typeface="Barlow Semi Condensed"/>
              </a:rPr>
              <a:t>3</a:t>
            </a:r>
            <a:endParaRPr b="1" sz="1600">
              <a:solidFill>
                <a:schemeClr val="lt1"/>
              </a:solidFill>
              <a:latin typeface="Barlow Semi Condensed"/>
              <a:ea typeface="Barlow Semi Condensed"/>
              <a:cs typeface="Barlow Semi Condensed"/>
              <a:sym typeface="Barlow Semi Condense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Try It Out!</a:t>
            </a:r>
            <a:endParaRPr/>
          </a:p>
        </p:txBody>
      </p:sp>
      <p:sp>
        <p:nvSpPr>
          <p:cNvPr id="324" name="Google Shape;324;p4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45"/>
          <p:cNvSpPr txBox="1"/>
          <p:nvPr/>
        </p:nvSpPr>
        <p:spPr>
          <a:xfrm>
            <a:off x="1173125" y="1046800"/>
            <a:ext cx="7333500" cy="3479400"/>
          </a:xfrm>
          <a:prstGeom prst="rect">
            <a:avLst/>
          </a:prstGeom>
          <a:noFill/>
          <a:ln cap="flat" cmpd="sng" w="19050">
            <a:solidFill>
              <a:srgbClr val="3DBED4"/>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Go to ChatGPT and ask a question or tell it to complete a task.</a:t>
            </a:r>
            <a:endParaRPr sz="1600">
              <a:solidFill>
                <a:schemeClr val="dk1"/>
              </a:solidFill>
              <a:latin typeface="Nunito"/>
              <a:ea typeface="Nunito"/>
              <a:cs typeface="Nunito"/>
              <a:sym typeface="Nunito"/>
            </a:endParaRPr>
          </a:p>
          <a:p>
            <a:pPr indent="-330200" lvl="0" marL="457200" rtl="0" algn="l">
              <a:spcBef>
                <a:spcPts val="1000"/>
              </a:spcBef>
              <a:spcAft>
                <a:spcPts val="0"/>
              </a:spcAft>
              <a:buClr>
                <a:schemeClr val="dk1"/>
              </a:buClr>
              <a:buSzPts val="1600"/>
              <a:buFont typeface="Nunito"/>
              <a:buChar char="●"/>
            </a:pPr>
            <a:r>
              <a:rPr lang="en" sz="1600">
                <a:solidFill>
                  <a:schemeClr val="dk1"/>
                </a:solidFill>
                <a:latin typeface="Nunito"/>
                <a:ea typeface="Nunito"/>
                <a:cs typeface="Nunito"/>
                <a:sym typeface="Nunito"/>
              </a:rPr>
              <a:t>Once you receive the output, open a new chat and ask the same thing, but end your prompt with one of these:</a:t>
            </a:r>
            <a:endParaRPr sz="1600">
              <a:solidFill>
                <a:schemeClr val="dk1"/>
              </a:solidFill>
              <a:latin typeface="Nunito"/>
              <a:ea typeface="Nunito"/>
              <a:cs typeface="Nunito"/>
              <a:sym typeface="Nunito"/>
            </a:endParaRPr>
          </a:p>
          <a:p>
            <a:pPr indent="-330200" lvl="1" marL="914400" rtl="0" algn="l">
              <a:spcBef>
                <a:spcPts val="1000"/>
              </a:spcBef>
              <a:spcAft>
                <a:spcPts val="0"/>
              </a:spcAft>
              <a:buClr>
                <a:schemeClr val="dk1"/>
              </a:buClr>
              <a:buSzPts val="1600"/>
              <a:buFont typeface="Nunito"/>
              <a:buChar char="○"/>
            </a:pPr>
            <a:r>
              <a:rPr lang="en" sz="1600">
                <a:solidFill>
                  <a:schemeClr val="dk1"/>
                </a:solidFill>
                <a:latin typeface="Nunito"/>
                <a:ea typeface="Nunito"/>
                <a:cs typeface="Nunito"/>
                <a:sym typeface="Nunito"/>
              </a:rPr>
              <a:t>"Do your best!"</a:t>
            </a:r>
            <a:endParaRPr sz="1600">
              <a:solidFill>
                <a:schemeClr val="dk1"/>
              </a:solidFill>
              <a:latin typeface="Nunito"/>
              <a:ea typeface="Nunito"/>
              <a:cs typeface="Nunito"/>
              <a:sym typeface="Nunito"/>
            </a:endParaRPr>
          </a:p>
          <a:p>
            <a:pPr indent="-330200" lvl="1" marL="9144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"This is crucial for my career."</a:t>
            </a:r>
            <a:endParaRPr sz="1600">
              <a:solidFill>
                <a:schemeClr val="dk1"/>
              </a:solidFill>
              <a:latin typeface="Nunito"/>
              <a:ea typeface="Nunito"/>
              <a:cs typeface="Nunito"/>
              <a:sym typeface="Nunito"/>
            </a:endParaRPr>
          </a:p>
          <a:p>
            <a:pPr indent="-330200" lvl="1" marL="914400" rtl="0" algn="l">
              <a:spcBef>
                <a:spcPts val="0"/>
              </a:spcBef>
              <a:spcAft>
                <a:spcPts val="0"/>
              </a:spcAft>
              <a:buClr>
                <a:schemeClr val="dk1"/>
              </a:buClr>
              <a:buSzPts val="1600"/>
              <a:buFont typeface="Nunito"/>
              <a:buChar char="○"/>
            </a:pPr>
            <a:r>
              <a:rPr lang="en" sz="1600">
                <a:solidFill>
                  <a:schemeClr val="dk1"/>
                </a:solidFill>
                <a:latin typeface="Nunito"/>
                <a:ea typeface="Nunito"/>
                <a:cs typeface="Nunito"/>
                <a:sym typeface="Nunito"/>
              </a:rPr>
              <a:t>"I will tip $20."</a:t>
            </a:r>
            <a:endParaRPr sz="1600">
              <a:solidFill>
                <a:schemeClr val="dk1"/>
              </a:solidFill>
              <a:latin typeface="Nunito"/>
              <a:ea typeface="Nunito"/>
              <a:cs typeface="Nunito"/>
              <a:sym typeface="Nunito"/>
            </a:endParaRPr>
          </a:p>
          <a:p>
            <a:pPr indent="-330200" lvl="0" marL="457200" rtl="0" algn="l">
              <a:spcBef>
                <a:spcPts val="1000"/>
              </a:spcBef>
              <a:spcAft>
                <a:spcPts val="0"/>
              </a:spcAft>
              <a:buClr>
                <a:schemeClr val="dk1"/>
              </a:buClr>
              <a:buSzPts val="1600"/>
              <a:buFont typeface="Nunito"/>
              <a:buChar char="●"/>
            </a:pPr>
            <a:r>
              <a:rPr lang="en" sz="1600">
                <a:solidFill>
                  <a:schemeClr val="dk1"/>
                </a:solidFill>
                <a:latin typeface="Nunito"/>
                <a:ea typeface="Nunito"/>
                <a:cs typeface="Nunito"/>
                <a:sym typeface="Nunito"/>
              </a:rPr>
              <a:t>Note any differences in the AI's responses in terms of tone, length, and relevance.</a:t>
            </a:r>
            <a:endParaRPr sz="1600">
              <a:solidFill>
                <a:schemeClr val="dk1"/>
              </a:solidFill>
              <a:latin typeface="Nunito"/>
              <a:ea typeface="Nunito"/>
              <a:cs typeface="Nunito"/>
              <a:sym typeface="Nunito"/>
            </a:endParaRPr>
          </a:p>
          <a:p>
            <a:pPr indent="0" lvl="0" marL="0" rtl="0" algn="l">
              <a:spcBef>
                <a:spcPts val="1000"/>
              </a:spcBef>
              <a:spcAft>
                <a:spcPts val="0"/>
              </a:spcAft>
              <a:buNone/>
            </a:pPr>
            <a:r>
              <a:t/>
            </a:r>
            <a:endParaRPr sz="1600">
              <a:solidFill>
                <a:schemeClr val="dk1"/>
              </a:solidFill>
              <a:latin typeface="Nunito"/>
              <a:ea typeface="Nunito"/>
              <a:cs typeface="Nunito"/>
              <a:sym typeface="Nunito"/>
            </a:endParaRPr>
          </a:p>
          <a:p>
            <a:pPr indent="0" lvl="0" marL="0" rtl="0" algn="l">
              <a:spcBef>
                <a:spcPts val="1000"/>
              </a:spcBef>
              <a:spcAft>
                <a:spcPts val="1000"/>
              </a:spcAft>
              <a:buNone/>
            </a:pPr>
            <a:r>
              <a:rPr b="1" i="1" lang="en" sz="1600">
                <a:solidFill>
                  <a:schemeClr val="dk1"/>
                </a:solidFill>
                <a:latin typeface="Nunito"/>
                <a:ea typeface="Nunito"/>
                <a:cs typeface="Nunito"/>
                <a:sym typeface="Nunito"/>
              </a:rPr>
              <a:t>Bonus: </a:t>
            </a:r>
            <a:r>
              <a:rPr i="1" lang="en" sz="1600">
                <a:solidFill>
                  <a:schemeClr val="dk1"/>
                </a:solidFill>
                <a:latin typeface="Nunito"/>
                <a:ea typeface="Nunito"/>
                <a:cs typeface="Nunito"/>
                <a:sym typeface="Nunito"/>
              </a:rPr>
              <a:t>Try to come up with your own prompt-ender that impacts the output you receive from ChatGPT!</a:t>
            </a:r>
            <a:endParaRPr i="1" sz="1600">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46"/>
          <p:cNvSpPr/>
          <p:nvPr/>
        </p:nvSpPr>
        <p:spPr>
          <a:xfrm>
            <a:off x="1467825" y="1619602"/>
            <a:ext cx="3248700" cy="19365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1000"/>
              </a:spcAft>
              <a:buNone/>
            </a:pPr>
            <a:r>
              <a:rPr lang="en" sz="1200">
                <a:latin typeface="Nunito"/>
                <a:ea typeface="Nunito"/>
                <a:cs typeface="Nunito"/>
                <a:sym typeface="Nunito"/>
              </a:rPr>
              <a:t>What is the heaviest hippo ever recorded?</a:t>
            </a:r>
            <a:endParaRPr sz="1200">
              <a:latin typeface="Nunito"/>
              <a:ea typeface="Nunito"/>
              <a:cs typeface="Nunito"/>
              <a:sym typeface="Nunito"/>
            </a:endParaRPr>
          </a:p>
        </p:txBody>
      </p:sp>
      <p:sp>
        <p:nvSpPr>
          <p:cNvPr id="331" name="Google Shape;331;p46"/>
          <p:cNvSpPr/>
          <p:nvPr/>
        </p:nvSpPr>
        <p:spPr>
          <a:xfrm>
            <a:off x="5438150" y="1619602"/>
            <a:ext cx="3248700" cy="19365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0"/>
              </a:spcAft>
              <a:buNone/>
            </a:pPr>
            <a:r>
              <a:rPr lang="en" sz="1200">
                <a:latin typeface="Nunito"/>
                <a:ea typeface="Nunito"/>
                <a:cs typeface="Nunito"/>
                <a:sym typeface="Nunito"/>
              </a:rPr>
              <a:t>Answer the following question only if you know the answer or can make a well-informed guess; otherwise tell me you don't know it.</a:t>
            </a:r>
            <a:endParaRPr sz="1200">
              <a:latin typeface="Nunito"/>
              <a:ea typeface="Nunito"/>
              <a:cs typeface="Nunito"/>
              <a:sym typeface="Nunito"/>
            </a:endParaRPr>
          </a:p>
          <a:p>
            <a:pPr indent="0" lvl="0" marL="0" rtl="0" algn="l">
              <a:spcBef>
                <a:spcPts val="1000"/>
              </a:spcBef>
              <a:spcAft>
                <a:spcPts val="1000"/>
              </a:spcAft>
              <a:buNone/>
            </a:pPr>
            <a:r>
              <a:rPr lang="en" sz="1200">
                <a:latin typeface="Nunito"/>
                <a:ea typeface="Nunito"/>
                <a:cs typeface="Nunito"/>
                <a:sym typeface="Nunito"/>
              </a:rPr>
              <a:t>What was the heaviest hippo ever recorded?</a:t>
            </a:r>
            <a:endParaRPr sz="1200">
              <a:latin typeface="Nunito"/>
              <a:ea typeface="Nunito"/>
              <a:cs typeface="Nunito"/>
              <a:sym typeface="Nunito"/>
            </a:endParaRPr>
          </a:p>
        </p:txBody>
      </p:sp>
      <p:sp>
        <p:nvSpPr>
          <p:cNvPr id="332" name="Google Shape;332;p4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46"/>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Minimize Hallucinations: Allow “I don’t Know”</a:t>
            </a:r>
            <a:endParaRPr/>
          </a:p>
        </p:txBody>
      </p:sp>
      <p:pic>
        <p:nvPicPr>
          <p:cNvPr id="334" name="Google Shape;334;p46"/>
          <p:cNvPicPr preferRelativeResize="0"/>
          <p:nvPr/>
        </p:nvPicPr>
        <p:blipFill>
          <a:blip r:embed="rId3">
            <a:alphaModFix/>
          </a:blip>
          <a:stretch>
            <a:fillRect/>
          </a:stretch>
        </p:blipFill>
        <p:spPr>
          <a:xfrm>
            <a:off x="5107850" y="1311652"/>
            <a:ext cx="640080" cy="640080"/>
          </a:xfrm>
          <a:prstGeom prst="rect">
            <a:avLst/>
          </a:prstGeom>
          <a:noFill/>
          <a:ln>
            <a:noFill/>
          </a:ln>
        </p:spPr>
      </p:pic>
      <p:pic>
        <p:nvPicPr>
          <p:cNvPr id="335" name="Google Shape;335;p46"/>
          <p:cNvPicPr preferRelativeResize="0"/>
          <p:nvPr/>
        </p:nvPicPr>
        <p:blipFill>
          <a:blip r:embed="rId4">
            <a:alphaModFix/>
          </a:blip>
          <a:stretch>
            <a:fillRect/>
          </a:stretch>
        </p:blipFill>
        <p:spPr>
          <a:xfrm>
            <a:off x="1142138" y="1311652"/>
            <a:ext cx="640080" cy="640080"/>
          </a:xfrm>
          <a:prstGeom prst="rect">
            <a:avLst/>
          </a:prstGeom>
          <a:noFill/>
          <a:ln>
            <a:noFill/>
          </a:ln>
        </p:spPr>
      </p:pic>
      <p:sp>
        <p:nvSpPr>
          <p:cNvPr id="336" name="Google Shape;336;p46"/>
          <p:cNvSpPr txBox="1"/>
          <p:nvPr/>
        </p:nvSpPr>
        <p:spPr>
          <a:xfrm>
            <a:off x="6696250" y="4158100"/>
            <a:ext cx="1990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Source: </a:t>
            </a:r>
            <a:r>
              <a:rPr lang="en" sz="1000" u="sng">
                <a:solidFill>
                  <a:schemeClr val="hlink"/>
                </a:solidFill>
                <a:latin typeface="Nunito"/>
                <a:ea typeface="Nunito"/>
                <a:cs typeface="Nunito"/>
                <a:sym typeface="Nunito"/>
                <a:hlinkClick r:id="rId5"/>
              </a:rPr>
              <a:t>Let Claude say "I don't know" to prevent hallucinations</a:t>
            </a:r>
            <a:endParaRPr sz="10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0" name="Shape 340"/>
        <p:cNvGrpSpPr/>
        <p:nvPr/>
      </p:nvGrpSpPr>
      <p:grpSpPr>
        <a:xfrm>
          <a:off x="0" y="0"/>
          <a:ext cx="0" cy="0"/>
          <a:chOff x="0" y="0"/>
          <a:chExt cx="0" cy="0"/>
        </a:xfrm>
      </p:grpSpPr>
      <p:sp>
        <p:nvSpPr>
          <p:cNvPr id="341" name="Google Shape;341;p47"/>
          <p:cNvSpPr/>
          <p:nvPr/>
        </p:nvSpPr>
        <p:spPr>
          <a:xfrm>
            <a:off x="5438150" y="16195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0"/>
              </a:spcAft>
              <a:buNone/>
            </a:pPr>
            <a:r>
              <a:rPr lang="en" sz="1200">
                <a:latin typeface="Nunito"/>
                <a:ea typeface="Nunito"/>
                <a:cs typeface="Nunito"/>
                <a:sym typeface="Nunito"/>
              </a:rPr>
              <a:t>Please follow these steps:</a:t>
            </a:r>
            <a:endParaRPr sz="1200">
              <a:latin typeface="Nunito"/>
              <a:ea typeface="Nunito"/>
              <a:cs typeface="Nunito"/>
              <a:sym typeface="Nunito"/>
            </a:endParaRPr>
          </a:p>
          <a:p>
            <a:pPr indent="0" lvl="0" marL="0" rtl="0" algn="l">
              <a:spcBef>
                <a:spcPts val="1000"/>
              </a:spcBef>
              <a:spcAft>
                <a:spcPts val="0"/>
              </a:spcAft>
              <a:buNone/>
            </a:pPr>
            <a:r>
              <a:rPr lang="en" sz="1200">
                <a:latin typeface="Nunito"/>
                <a:ea typeface="Nunito"/>
                <a:cs typeface="Nunito"/>
                <a:sym typeface="Nunito"/>
              </a:rPr>
              <a:t>1. Write three topic sentences arguing for [statement].</a:t>
            </a:r>
            <a:endParaRPr sz="1200">
              <a:latin typeface="Nunito"/>
              <a:ea typeface="Nunito"/>
              <a:cs typeface="Nunito"/>
              <a:sym typeface="Nunito"/>
            </a:endParaRPr>
          </a:p>
          <a:p>
            <a:pPr indent="0" lvl="0" marL="0" rtl="0" algn="l">
              <a:spcBef>
                <a:spcPts val="1000"/>
              </a:spcBef>
              <a:spcAft>
                <a:spcPts val="0"/>
              </a:spcAft>
              <a:buNone/>
            </a:pPr>
            <a:r>
              <a:rPr lang="en" sz="1200">
                <a:latin typeface="Nunito"/>
                <a:ea typeface="Nunito"/>
                <a:cs typeface="Nunito"/>
                <a:sym typeface="Nunito"/>
              </a:rPr>
              <a:t>2. Write three topic sentences arguing against [statement].</a:t>
            </a:r>
            <a:endParaRPr sz="1200">
              <a:latin typeface="Nunito"/>
              <a:ea typeface="Nunito"/>
              <a:cs typeface="Nunito"/>
              <a:sym typeface="Nunito"/>
            </a:endParaRPr>
          </a:p>
          <a:p>
            <a:pPr indent="0" lvl="0" marL="0" rtl="0" algn="l">
              <a:spcBef>
                <a:spcPts val="1000"/>
              </a:spcBef>
              <a:spcAft>
                <a:spcPts val="1000"/>
              </a:spcAft>
              <a:buNone/>
            </a:pPr>
            <a:r>
              <a:rPr lang="en" sz="1200">
                <a:latin typeface="Nunito"/>
                <a:ea typeface="Nunito"/>
                <a:cs typeface="Nunito"/>
                <a:sym typeface="Nunito"/>
              </a:rPr>
              <a:t>3. Write an essay by expanding each topic sentence from Steps 1 and 2, and adding a conclusion to synthesize the arguments.</a:t>
            </a:r>
            <a:endParaRPr sz="1200">
              <a:latin typeface="Nunito"/>
              <a:ea typeface="Nunito"/>
              <a:cs typeface="Nunito"/>
              <a:sym typeface="Nunito"/>
            </a:endParaRPr>
          </a:p>
        </p:txBody>
      </p:sp>
      <p:sp>
        <p:nvSpPr>
          <p:cNvPr id="342" name="Google Shape;342;p47"/>
          <p:cNvSpPr/>
          <p:nvPr/>
        </p:nvSpPr>
        <p:spPr>
          <a:xfrm>
            <a:off x="1467825" y="16195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1000"/>
              </a:spcAft>
              <a:buNone/>
            </a:pPr>
            <a:r>
              <a:rPr lang="en" sz="1200">
                <a:latin typeface="Nunito"/>
                <a:ea typeface="Nunito"/>
                <a:cs typeface="Nunito"/>
                <a:sym typeface="Nunito"/>
              </a:rPr>
              <a:t>I want you to write an essay about the statement: [statement] with three topic sentences arguing for the statement, three topic sentences arguing against the statement, and a conclusion at the end.</a:t>
            </a:r>
            <a:endParaRPr sz="1200">
              <a:latin typeface="Nunito"/>
              <a:ea typeface="Nunito"/>
              <a:cs typeface="Nunito"/>
              <a:sym typeface="Nunito"/>
            </a:endParaRPr>
          </a:p>
        </p:txBody>
      </p:sp>
      <p:sp>
        <p:nvSpPr>
          <p:cNvPr id="343" name="Google Shape;343;p4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44" name="Google Shape;344;p47"/>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Break Complex Tasks Down</a:t>
            </a:r>
            <a:endParaRPr/>
          </a:p>
        </p:txBody>
      </p:sp>
      <p:pic>
        <p:nvPicPr>
          <p:cNvPr id="345" name="Google Shape;345;p47"/>
          <p:cNvPicPr preferRelativeResize="0"/>
          <p:nvPr/>
        </p:nvPicPr>
        <p:blipFill>
          <a:blip r:embed="rId3">
            <a:alphaModFix/>
          </a:blip>
          <a:stretch>
            <a:fillRect/>
          </a:stretch>
        </p:blipFill>
        <p:spPr>
          <a:xfrm>
            <a:off x="5107850" y="1311652"/>
            <a:ext cx="640080" cy="640080"/>
          </a:xfrm>
          <a:prstGeom prst="rect">
            <a:avLst/>
          </a:prstGeom>
          <a:noFill/>
          <a:ln>
            <a:noFill/>
          </a:ln>
        </p:spPr>
      </p:pic>
      <p:pic>
        <p:nvPicPr>
          <p:cNvPr id="346" name="Google Shape;346;p47"/>
          <p:cNvPicPr preferRelativeResize="0"/>
          <p:nvPr/>
        </p:nvPicPr>
        <p:blipFill>
          <a:blip r:embed="rId4">
            <a:alphaModFix/>
          </a:blip>
          <a:stretch>
            <a:fillRect/>
          </a:stretch>
        </p:blipFill>
        <p:spPr>
          <a:xfrm>
            <a:off x="1142138" y="1311652"/>
            <a:ext cx="640080" cy="640080"/>
          </a:xfrm>
          <a:prstGeom prst="rect">
            <a:avLst/>
          </a:prstGeom>
          <a:noFill/>
          <a:ln>
            <a:noFill/>
          </a:ln>
        </p:spPr>
      </p:pic>
      <p:sp>
        <p:nvSpPr>
          <p:cNvPr id="347" name="Google Shape;347;p47"/>
          <p:cNvSpPr txBox="1"/>
          <p:nvPr/>
        </p:nvSpPr>
        <p:spPr>
          <a:xfrm>
            <a:off x="7121775" y="4486525"/>
            <a:ext cx="120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Source: </a:t>
            </a:r>
            <a:r>
              <a:rPr lang="en" sz="1000" u="sng">
                <a:solidFill>
                  <a:schemeClr val="hlink"/>
                </a:solidFill>
                <a:latin typeface="Nunito"/>
                <a:ea typeface="Nunito"/>
                <a:cs typeface="Nunito"/>
                <a:sym typeface="Nunito"/>
                <a:hlinkClick r:id="rId5"/>
              </a:rPr>
              <a:t>Anthropic</a:t>
            </a:r>
            <a:endParaRPr sz="10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1" name="Shape 351"/>
        <p:cNvGrpSpPr/>
        <p:nvPr/>
      </p:nvGrpSpPr>
      <p:grpSpPr>
        <a:xfrm>
          <a:off x="0" y="0"/>
          <a:ext cx="0" cy="0"/>
          <a:chOff x="0" y="0"/>
          <a:chExt cx="0" cy="0"/>
        </a:xfrm>
      </p:grpSpPr>
      <p:sp>
        <p:nvSpPr>
          <p:cNvPr id="352" name="Google Shape;352;p48"/>
          <p:cNvSpPr/>
          <p:nvPr/>
        </p:nvSpPr>
        <p:spPr>
          <a:xfrm>
            <a:off x="5438150" y="16195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1000"/>
              </a:spcAft>
              <a:buNone/>
            </a:pPr>
            <a:r>
              <a:rPr lang="en" sz="1200">
                <a:latin typeface="Nunito"/>
                <a:ea typeface="Nunito"/>
                <a:cs typeface="Nunito"/>
                <a:sym typeface="Nunito"/>
              </a:rPr>
              <a:t>Transcribe the text in this image.</a:t>
            </a:r>
            <a:endParaRPr sz="1200">
              <a:latin typeface="Nunito"/>
              <a:ea typeface="Nunito"/>
              <a:cs typeface="Nunito"/>
              <a:sym typeface="Nunito"/>
            </a:endParaRPr>
          </a:p>
        </p:txBody>
      </p:sp>
      <p:sp>
        <p:nvSpPr>
          <p:cNvPr id="353" name="Google Shape;353;p48"/>
          <p:cNvSpPr/>
          <p:nvPr/>
        </p:nvSpPr>
        <p:spPr>
          <a:xfrm>
            <a:off x="1467825" y="1619599"/>
            <a:ext cx="3248700" cy="2651400"/>
          </a:xfrm>
          <a:prstGeom prst="rect">
            <a:avLst/>
          </a:prstGeom>
          <a:solidFill>
            <a:srgbClr val="EFEFEF"/>
          </a:solidFill>
          <a:ln cap="flat" cmpd="sng" w="9525">
            <a:solidFill>
              <a:srgbClr val="222222"/>
            </a:solidFill>
            <a:prstDash val="solid"/>
            <a:round/>
            <a:headEnd len="sm" w="sm" type="none"/>
            <a:tailEnd len="sm" w="sm" type="none"/>
          </a:ln>
        </p:spPr>
        <p:txBody>
          <a:bodyPr anchorCtr="0" anchor="t" bIns="91425" lIns="274300" spcFirstLastPara="1" rIns="274300" wrap="square" tIns="274300">
            <a:noAutofit/>
          </a:bodyPr>
          <a:lstStyle/>
          <a:p>
            <a:pPr indent="0" lvl="0" marL="0" rtl="0" algn="l">
              <a:spcBef>
                <a:spcPts val="0"/>
              </a:spcBef>
              <a:spcAft>
                <a:spcPts val="1000"/>
              </a:spcAft>
              <a:buNone/>
            </a:pPr>
            <a:r>
              <a:rPr lang="en" sz="1200">
                <a:latin typeface="Nunito"/>
                <a:ea typeface="Nunito"/>
                <a:cs typeface="Nunito"/>
                <a:sym typeface="Nunito"/>
              </a:rPr>
              <a:t>Can you transcribe the text in this image for me?</a:t>
            </a:r>
            <a:endParaRPr sz="1200">
              <a:latin typeface="Nunito"/>
              <a:ea typeface="Nunito"/>
              <a:cs typeface="Nunito"/>
              <a:sym typeface="Nunito"/>
            </a:endParaRPr>
          </a:p>
        </p:txBody>
      </p:sp>
      <p:sp>
        <p:nvSpPr>
          <p:cNvPr id="354" name="Google Shape;354;p4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55" name="Google Shape;355;p48"/>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Tell, Don’t Ask</a:t>
            </a:r>
            <a:endParaRPr/>
          </a:p>
        </p:txBody>
      </p:sp>
      <p:pic>
        <p:nvPicPr>
          <p:cNvPr id="356" name="Google Shape;356;p48"/>
          <p:cNvPicPr preferRelativeResize="0"/>
          <p:nvPr/>
        </p:nvPicPr>
        <p:blipFill>
          <a:blip r:embed="rId3">
            <a:alphaModFix/>
          </a:blip>
          <a:stretch>
            <a:fillRect/>
          </a:stretch>
        </p:blipFill>
        <p:spPr>
          <a:xfrm>
            <a:off x="5107850" y="1311652"/>
            <a:ext cx="640080" cy="640080"/>
          </a:xfrm>
          <a:prstGeom prst="rect">
            <a:avLst/>
          </a:prstGeom>
          <a:noFill/>
          <a:ln>
            <a:noFill/>
          </a:ln>
        </p:spPr>
      </p:pic>
      <p:pic>
        <p:nvPicPr>
          <p:cNvPr id="357" name="Google Shape;357;p48"/>
          <p:cNvPicPr preferRelativeResize="0"/>
          <p:nvPr/>
        </p:nvPicPr>
        <p:blipFill>
          <a:blip r:embed="rId4">
            <a:alphaModFix/>
          </a:blip>
          <a:stretch>
            <a:fillRect/>
          </a:stretch>
        </p:blipFill>
        <p:spPr>
          <a:xfrm>
            <a:off x="1142138" y="1311652"/>
            <a:ext cx="640080" cy="640080"/>
          </a:xfrm>
          <a:prstGeom prst="rect">
            <a:avLst/>
          </a:prstGeom>
          <a:noFill/>
          <a:ln>
            <a:noFill/>
          </a:ln>
        </p:spPr>
      </p:pic>
      <p:sp>
        <p:nvSpPr>
          <p:cNvPr id="358" name="Google Shape;358;p48"/>
          <p:cNvSpPr txBox="1"/>
          <p:nvPr/>
        </p:nvSpPr>
        <p:spPr>
          <a:xfrm>
            <a:off x="7121775" y="4486525"/>
            <a:ext cx="120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Nunito"/>
                <a:ea typeface="Nunito"/>
                <a:cs typeface="Nunito"/>
                <a:sym typeface="Nunito"/>
              </a:rPr>
              <a:t>Source: </a:t>
            </a:r>
            <a:r>
              <a:rPr lang="en" sz="1000" u="sng">
                <a:solidFill>
                  <a:schemeClr val="hlink"/>
                </a:solidFill>
                <a:latin typeface="Nunito"/>
                <a:ea typeface="Nunito"/>
                <a:cs typeface="Nunito"/>
                <a:sym typeface="Nunito"/>
                <a:hlinkClick r:id="rId5"/>
              </a:rPr>
              <a:t>Anthropic</a:t>
            </a:r>
            <a:endParaRPr sz="1000">
              <a:latin typeface="Nunito"/>
              <a:ea typeface="Nunito"/>
              <a:cs typeface="Nunito"/>
              <a:sym typeface="Nunito"/>
            </a:endParaRPr>
          </a:p>
        </p:txBody>
      </p:sp>
      <p:pic>
        <p:nvPicPr>
          <p:cNvPr id="359" name="Google Shape;359;p48"/>
          <p:cNvPicPr preferRelativeResize="0"/>
          <p:nvPr/>
        </p:nvPicPr>
        <p:blipFill>
          <a:blip r:embed="rId6">
            <a:alphaModFix/>
          </a:blip>
          <a:stretch>
            <a:fillRect/>
          </a:stretch>
        </p:blipFill>
        <p:spPr>
          <a:xfrm>
            <a:off x="1782224" y="2347250"/>
            <a:ext cx="1357375" cy="1809850"/>
          </a:xfrm>
          <a:prstGeom prst="rect">
            <a:avLst/>
          </a:prstGeom>
          <a:noFill/>
          <a:ln>
            <a:noFill/>
          </a:ln>
        </p:spPr>
      </p:pic>
      <p:pic>
        <p:nvPicPr>
          <p:cNvPr id="360" name="Google Shape;360;p48"/>
          <p:cNvPicPr preferRelativeResize="0"/>
          <p:nvPr/>
        </p:nvPicPr>
        <p:blipFill>
          <a:blip r:embed="rId6">
            <a:alphaModFix/>
          </a:blip>
          <a:stretch>
            <a:fillRect/>
          </a:stretch>
        </p:blipFill>
        <p:spPr>
          <a:xfrm>
            <a:off x="5747924" y="2347250"/>
            <a:ext cx="1357375" cy="1809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4" name="Shape 364"/>
        <p:cNvGrpSpPr/>
        <p:nvPr/>
      </p:nvGrpSpPr>
      <p:grpSpPr>
        <a:xfrm>
          <a:off x="0" y="0"/>
          <a:ext cx="0" cy="0"/>
          <a:chOff x="0" y="0"/>
          <a:chExt cx="0" cy="0"/>
        </a:xfrm>
      </p:grpSpPr>
      <p:sp>
        <p:nvSpPr>
          <p:cNvPr id="365" name="Google Shape;365;p49"/>
          <p:cNvSpPr txBox="1"/>
          <p:nvPr/>
        </p:nvSpPr>
        <p:spPr>
          <a:xfrm>
            <a:off x="5425725" y="464417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Adapted from: </a:t>
            </a:r>
            <a:r>
              <a:rPr lang="en" sz="1100" u="sng">
                <a:solidFill>
                  <a:schemeClr val="hlink"/>
                </a:solidFill>
                <a:hlinkClick r:id="rId3"/>
              </a:rPr>
              <a:t>@emollick on X</a:t>
            </a:r>
            <a:endParaRPr sz="1100"/>
          </a:p>
        </p:txBody>
      </p:sp>
      <p:sp>
        <p:nvSpPr>
          <p:cNvPr id="366" name="Google Shape;366;p4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67" name="Google Shape;367;p49"/>
          <p:cNvSpPr txBox="1"/>
          <p:nvPr>
            <p:ph idx="1" type="body"/>
          </p:nvPr>
        </p:nvSpPr>
        <p:spPr>
          <a:xfrm>
            <a:off x="1846075" y="1143850"/>
            <a:ext cx="2957700" cy="357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t>Help me craft a really good prompt for ChatGPT. </a:t>
            </a:r>
            <a:endParaRPr sz="1100"/>
          </a:p>
          <a:p>
            <a:pPr indent="0" lvl="0" marL="0" rtl="0" algn="l">
              <a:spcBef>
                <a:spcPts val="1000"/>
              </a:spcBef>
              <a:spcAft>
                <a:spcPts val="0"/>
              </a:spcAft>
              <a:buNone/>
            </a:pPr>
            <a:r>
              <a:rPr lang="en" sz="1100"/>
              <a:t>First, ask me what I want to do. Pause and wait for my answer. Ask questions to clarify as needed.</a:t>
            </a:r>
            <a:endParaRPr sz="1100"/>
          </a:p>
          <a:p>
            <a:pPr indent="0" lvl="0" marL="0" rtl="0" algn="l">
              <a:spcBef>
                <a:spcPts val="1000"/>
              </a:spcBef>
              <a:spcAft>
                <a:spcPts val="0"/>
              </a:spcAft>
              <a:buNone/>
            </a:pPr>
            <a:r>
              <a:rPr lang="en" sz="1100"/>
              <a:t>Secondly, once you have the information, propose a prompt that incorporates context, provides examples, and a chain-of-thought approach, where the prompt outlines a step-by-step thought process for solving the problem.</a:t>
            </a:r>
            <a:endParaRPr sz="1100"/>
          </a:p>
          <a:p>
            <a:pPr indent="0" lvl="0" marL="0" rtl="0" algn="l">
              <a:spcBef>
                <a:spcPts val="1000"/>
              </a:spcBef>
              <a:spcAft>
                <a:spcPts val="0"/>
              </a:spcAft>
              <a:buNone/>
            </a:pPr>
            <a:r>
              <a:rPr lang="en" sz="1100"/>
              <a:t>Third, demonstrate what your answer would be if you were responding as ChatGPT to the given prompt.</a:t>
            </a:r>
            <a:endParaRPr sz="1100"/>
          </a:p>
          <a:p>
            <a:pPr indent="0" lvl="0" marL="0" rtl="0" algn="l">
              <a:spcBef>
                <a:spcPts val="1000"/>
              </a:spcBef>
              <a:spcAft>
                <a:spcPts val="1000"/>
              </a:spcAft>
              <a:buNone/>
            </a:pPr>
            <a:r>
              <a:rPr lang="en" sz="1100"/>
              <a:t>Fourth, ask if the user has any suggestions and help them revise the prompt.</a:t>
            </a:r>
            <a:endParaRPr sz="1100"/>
          </a:p>
        </p:txBody>
      </p:sp>
      <p:sp>
        <p:nvSpPr>
          <p:cNvPr id="368" name="Google Shape;368;p49"/>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Ask ChatGPT to design a prompt for you</a:t>
            </a:r>
            <a:endParaRPr/>
          </a:p>
        </p:txBody>
      </p:sp>
      <p:sp>
        <p:nvSpPr>
          <p:cNvPr id="369" name="Google Shape;369;p49"/>
          <p:cNvSpPr/>
          <p:nvPr/>
        </p:nvSpPr>
        <p:spPr>
          <a:xfrm>
            <a:off x="1141894" y="1143802"/>
            <a:ext cx="540000" cy="528000"/>
          </a:xfrm>
          <a:prstGeom prst="roundRect">
            <a:avLst>
              <a:gd fmla="val 5538" name="adj"/>
            </a:avLst>
          </a:prstGeom>
          <a:solidFill>
            <a:srgbClr val="3DBE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370" name="Google Shape;370;p49"/>
          <p:cNvGrpSpPr/>
          <p:nvPr/>
        </p:nvGrpSpPr>
        <p:grpSpPr>
          <a:xfrm>
            <a:off x="1304841" y="1293460"/>
            <a:ext cx="214220" cy="228567"/>
            <a:chOff x="7655125" y="1706050"/>
            <a:chExt cx="683100" cy="728850"/>
          </a:xfrm>
        </p:grpSpPr>
        <p:sp>
          <p:nvSpPr>
            <p:cNvPr id="371" name="Google Shape;371;p49"/>
            <p:cNvSpPr/>
            <p:nvPr/>
          </p:nvSpPr>
          <p:spPr>
            <a:xfrm>
              <a:off x="7838575" y="1706050"/>
              <a:ext cx="316200" cy="316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72" name="Google Shape;372;p49"/>
            <p:cNvSpPr/>
            <p:nvPr/>
          </p:nvSpPr>
          <p:spPr>
            <a:xfrm>
              <a:off x="7655125" y="2119000"/>
              <a:ext cx="683100" cy="3159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grpSp>
        <p:nvGrpSpPr>
          <p:cNvPr id="373" name="Google Shape;373;p49"/>
          <p:cNvGrpSpPr/>
          <p:nvPr/>
        </p:nvGrpSpPr>
        <p:grpSpPr>
          <a:xfrm>
            <a:off x="4996341" y="1143809"/>
            <a:ext cx="540113" cy="527883"/>
            <a:chOff x="5272875" y="1207050"/>
            <a:chExt cx="1722300" cy="1683300"/>
          </a:xfrm>
        </p:grpSpPr>
        <p:sp>
          <p:nvSpPr>
            <p:cNvPr id="374" name="Google Shape;374;p49"/>
            <p:cNvSpPr/>
            <p:nvPr/>
          </p:nvSpPr>
          <p:spPr>
            <a:xfrm>
              <a:off x="5272875" y="1207050"/>
              <a:ext cx="1722300" cy="1683300"/>
            </a:xfrm>
            <a:prstGeom prst="roundRect">
              <a:avLst>
                <a:gd fmla="val 5538" name="adj"/>
              </a:avLst>
            </a:prstGeom>
            <a:solidFill>
              <a:srgbClr val="3DBE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375" name="Google Shape;375;p49"/>
            <p:cNvPicPr preferRelativeResize="0"/>
            <p:nvPr/>
          </p:nvPicPr>
          <p:blipFill>
            <a:blip r:embed="rId4">
              <a:alphaModFix/>
            </a:blip>
            <a:stretch>
              <a:fillRect/>
            </a:stretch>
          </p:blipFill>
          <p:spPr>
            <a:xfrm>
              <a:off x="5667500" y="1582175"/>
              <a:ext cx="933049" cy="933049"/>
            </a:xfrm>
            <a:prstGeom prst="rect">
              <a:avLst/>
            </a:prstGeom>
            <a:noFill/>
            <a:ln>
              <a:noFill/>
            </a:ln>
          </p:spPr>
        </p:pic>
      </p:grpSp>
      <p:sp>
        <p:nvSpPr>
          <p:cNvPr id="376" name="Google Shape;376;p49"/>
          <p:cNvSpPr txBox="1"/>
          <p:nvPr>
            <p:ph idx="1" type="body"/>
          </p:nvPr>
        </p:nvSpPr>
        <p:spPr>
          <a:xfrm>
            <a:off x="5686725" y="1143850"/>
            <a:ext cx="2953500" cy="35166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sz="1100"/>
              <a:t>Of course, I'm here to assist you! To start off, could you please tell me what you would like to accomplish with the prompt for ChatGPT? Are there any specific topics, themes, or tasks you have in mind?</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50"/>
          <p:cNvPicPr preferRelativeResize="0"/>
          <p:nvPr/>
        </p:nvPicPr>
        <p:blipFill rotWithShape="1">
          <a:blip r:embed="rId3">
            <a:alphaModFix/>
          </a:blip>
          <a:srcRect b="0" l="0" r="0" t="38837"/>
          <a:stretch/>
        </p:blipFill>
        <p:spPr>
          <a:xfrm>
            <a:off x="5242250" y="1030200"/>
            <a:ext cx="3444599" cy="3393426"/>
          </a:xfrm>
          <a:prstGeom prst="rect">
            <a:avLst/>
          </a:prstGeom>
          <a:noFill/>
          <a:ln>
            <a:noFill/>
          </a:ln>
          <a:effectLst>
            <a:outerShdw blurRad="57150" rotWithShape="0" algn="bl" dir="5400000" dist="19050">
              <a:srgbClr val="000000">
                <a:alpha val="50000"/>
              </a:srgbClr>
            </a:outerShdw>
          </a:effectLst>
        </p:spPr>
      </p:pic>
      <p:sp>
        <p:nvSpPr>
          <p:cNvPr id="382" name="Google Shape;382;p50"/>
          <p:cNvSpPr txBox="1"/>
          <p:nvPr>
            <p:ph idx="1" type="body"/>
          </p:nvPr>
        </p:nvSpPr>
        <p:spPr>
          <a:xfrm>
            <a:off x="1827599" y="1372450"/>
            <a:ext cx="2927700" cy="2941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My writing style: Confident, Informing, Inspiring. Tell good stories.</a:t>
            </a:r>
            <a:endParaRPr/>
          </a:p>
          <a:p>
            <a:pPr indent="0" lvl="0" marL="0" rtl="0" algn="l">
              <a:spcBef>
                <a:spcPts val="0"/>
              </a:spcBef>
              <a:spcAft>
                <a:spcPts val="0"/>
              </a:spcAft>
              <a:buNone/>
            </a:pPr>
            <a:r>
              <a:rPr lang="en"/>
              <a:t>1. Be straightforward.</a:t>
            </a:r>
            <a:endParaRPr/>
          </a:p>
          <a:p>
            <a:pPr indent="0" lvl="0" marL="0" rtl="0" algn="l">
              <a:spcBef>
                <a:spcPts val="0"/>
              </a:spcBef>
              <a:spcAft>
                <a:spcPts val="0"/>
              </a:spcAft>
              <a:buNone/>
            </a:pPr>
            <a:r>
              <a:rPr lang="en"/>
              <a:t>2. Keep the language casual, but professional.</a:t>
            </a:r>
            <a:endParaRPr/>
          </a:p>
          <a:p>
            <a:pPr indent="0" lvl="0" marL="0" rtl="0" algn="l">
              <a:spcBef>
                <a:spcPts val="0"/>
              </a:spcBef>
              <a:spcAft>
                <a:spcPts val="0"/>
              </a:spcAft>
              <a:buNone/>
            </a:pPr>
            <a:r>
              <a:rPr lang="en"/>
              <a:t>3. Humor is appreciated, but keep it subtle and don't force it.</a:t>
            </a:r>
            <a:endParaRPr/>
          </a:p>
          <a:p>
            <a:pPr indent="0" lvl="0" marL="0" rtl="0" algn="l">
              <a:spcBef>
                <a:spcPts val="0"/>
              </a:spcBef>
              <a:spcAft>
                <a:spcPts val="0"/>
              </a:spcAft>
              <a:buNone/>
            </a:pPr>
            <a:r>
              <a:rPr lang="en"/>
              <a:t>4. Don't be afraid to rewrite until it feels right.</a:t>
            </a:r>
            <a:endParaRPr/>
          </a:p>
          <a:p>
            <a:pPr indent="0" lvl="0" marL="0" rtl="0" algn="l">
              <a:spcBef>
                <a:spcPts val="0"/>
              </a:spcBef>
              <a:spcAft>
                <a:spcPts val="0"/>
              </a:spcAft>
              <a:buNone/>
            </a:pPr>
            <a:r>
              <a:rPr lang="en"/>
              <a:t>5. Keep it as brief and to the point as possible.</a:t>
            </a:r>
            <a:endParaRPr/>
          </a:p>
        </p:txBody>
      </p:sp>
      <p:sp>
        <p:nvSpPr>
          <p:cNvPr id="383" name="Google Shape;383;p50"/>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Adopting Your Writing Style (or Your Company’s)</a:t>
            </a:r>
            <a:endParaRPr/>
          </a:p>
        </p:txBody>
      </p:sp>
      <p:sp>
        <p:nvSpPr>
          <p:cNvPr id="384" name="Google Shape;384;p5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5" name="Google Shape;385;p50"/>
          <p:cNvSpPr/>
          <p:nvPr/>
        </p:nvSpPr>
        <p:spPr>
          <a:xfrm>
            <a:off x="1141894" y="1372402"/>
            <a:ext cx="540000" cy="528000"/>
          </a:xfrm>
          <a:prstGeom prst="roundRect">
            <a:avLst>
              <a:gd fmla="val 5538" name="adj"/>
            </a:avLst>
          </a:prstGeom>
          <a:solidFill>
            <a:srgbClr val="3DBE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nvGrpSpPr>
          <p:cNvPr id="386" name="Google Shape;386;p50"/>
          <p:cNvGrpSpPr/>
          <p:nvPr/>
        </p:nvGrpSpPr>
        <p:grpSpPr>
          <a:xfrm>
            <a:off x="1304841" y="1522060"/>
            <a:ext cx="214220" cy="228567"/>
            <a:chOff x="7655125" y="1706050"/>
            <a:chExt cx="683100" cy="728850"/>
          </a:xfrm>
        </p:grpSpPr>
        <p:sp>
          <p:nvSpPr>
            <p:cNvPr id="387" name="Google Shape;387;p50"/>
            <p:cNvSpPr/>
            <p:nvPr/>
          </p:nvSpPr>
          <p:spPr>
            <a:xfrm>
              <a:off x="7838575" y="1706050"/>
              <a:ext cx="316200" cy="316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388" name="Google Shape;388;p50"/>
            <p:cNvSpPr/>
            <p:nvPr/>
          </p:nvSpPr>
          <p:spPr>
            <a:xfrm>
              <a:off x="7655125" y="2119000"/>
              <a:ext cx="683100" cy="315900"/>
            </a:xfrm>
            <a:prstGeom prst="round2SameRect">
              <a:avLst>
                <a:gd fmla="val 50000" name="adj1"/>
                <a:gd fmla="val 0" name="adj2"/>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4" name="Google Shape;394;p51"/>
          <p:cNvSpPr txBox="1"/>
          <p:nvPr>
            <p:ph type="ctrTitle"/>
          </p:nvPr>
        </p:nvSpPr>
        <p:spPr>
          <a:xfrm>
            <a:off x="0" y="1319250"/>
            <a:ext cx="9144000" cy="2505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dk1"/>
                </a:solidFill>
                <a:latin typeface="Barlow Condensed"/>
                <a:ea typeface="Barlow Condensed"/>
                <a:cs typeface="Barlow Condensed"/>
                <a:sym typeface="Barlow Condensed"/>
              </a:rPr>
              <a:t>Do I have to type this out </a:t>
            </a:r>
            <a:r>
              <a:rPr lang="en" sz="4800">
                <a:latin typeface="Barlow Condensed"/>
                <a:ea typeface="Barlow Condensed"/>
                <a:cs typeface="Barlow Condensed"/>
                <a:sym typeface="Barlow Condensed"/>
              </a:rPr>
              <a:t>every </a:t>
            </a:r>
            <a:r>
              <a:rPr lang="en" sz="4800">
                <a:solidFill>
                  <a:schemeClr val="dk1"/>
                </a:solidFill>
                <a:latin typeface="Barlow Condensed"/>
                <a:ea typeface="Barlow Condensed"/>
                <a:cs typeface="Barlow Condensed"/>
                <a:sym typeface="Barlow Condensed"/>
              </a:rPr>
              <a:t>time?</a:t>
            </a:r>
            <a:endParaRPr sz="4800">
              <a:solidFill>
                <a:schemeClr val="dk1"/>
              </a:solidFill>
              <a:latin typeface="Barlow Condensed"/>
              <a:ea typeface="Barlow Condensed"/>
              <a:cs typeface="Barlow Condensed"/>
              <a:sym typeface="Barlow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2"/>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Custom Instructions</a:t>
            </a:r>
            <a:endParaRPr/>
          </a:p>
        </p:txBody>
      </p:sp>
      <p:sp>
        <p:nvSpPr>
          <p:cNvPr id="400" name="Google Shape;400;p5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01" name="Google Shape;401;p52"/>
          <p:cNvSpPr txBox="1"/>
          <p:nvPr>
            <p:ph idx="1" type="body"/>
          </p:nvPr>
        </p:nvSpPr>
        <p:spPr>
          <a:xfrm>
            <a:off x="1142150" y="1143850"/>
            <a:ext cx="3933300" cy="2357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a:p>
            <a:pPr indent="0" lvl="0" marL="0" rtl="0" algn="l">
              <a:spcBef>
                <a:spcPts val="1000"/>
              </a:spcBef>
              <a:spcAft>
                <a:spcPts val="0"/>
              </a:spcAft>
              <a:buNone/>
            </a:pPr>
            <a:r>
              <a:rPr lang="en" sz="1600"/>
              <a:t>💻 On web, click on </a:t>
            </a:r>
            <a:r>
              <a:rPr b="1" lang="en" sz="1600"/>
              <a:t>your name</a:t>
            </a:r>
            <a:r>
              <a:rPr lang="en" sz="1600"/>
              <a:t> → </a:t>
            </a:r>
            <a:r>
              <a:rPr b="1" lang="en" sz="1600"/>
              <a:t>Settings</a:t>
            </a:r>
            <a:r>
              <a:rPr lang="en" sz="1600"/>
              <a:t> → </a:t>
            </a:r>
            <a:r>
              <a:rPr b="1" lang="en" sz="1600"/>
              <a:t>Beta</a:t>
            </a:r>
            <a:r>
              <a:rPr lang="en" sz="1600"/>
              <a:t> </a:t>
            </a:r>
            <a:r>
              <a:rPr b="1" lang="en" sz="1600"/>
              <a:t>features</a:t>
            </a:r>
            <a:r>
              <a:rPr lang="en" sz="1600"/>
              <a:t> → </a:t>
            </a:r>
            <a:r>
              <a:rPr b="1" lang="en" sz="1600"/>
              <a:t>Custom</a:t>
            </a:r>
            <a:r>
              <a:rPr lang="en" sz="1600"/>
              <a:t> </a:t>
            </a:r>
            <a:r>
              <a:rPr b="1" lang="en" sz="1600"/>
              <a:t>instructions</a:t>
            </a:r>
            <a:r>
              <a:rPr lang="en" sz="1600"/>
              <a:t>.</a:t>
            </a:r>
            <a:endParaRPr sz="1600"/>
          </a:p>
          <a:p>
            <a:pPr indent="0" lvl="0" marL="0" rtl="0" algn="l">
              <a:spcBef>
                <a:spcPts val="1000"/>
              </a:spcBef>
              <a:spcAft>
                <a:spcPts val="0"/>
              </a:spcAft>
              <a:buNone/>
            </a:pPr>
            <a:r>
              <a:t/>
            </a:r>
            <a:endParaRPr/>
          </a:p>
          <a:p>
            <a:pPr indent="0" lvl="0" marL="0" rtl="0" algn="l">
              <a:spcBef>
                <a:spcPts val="1000"/>
              </a:spcBef>
              <a:spcAft>
                <a:spcPts val="0"/>
              </a:spcAft>
              <a:buNone/>
            </a:pPr>
            <a:r>
              <a:rPr lang="en" sz="1600"/>
              <a:t>📱On iOS, go to </a:t>
            </a:r>
            <a:r>
              <a:rPr b="1" lang="en" sz="1600"/>
              <a:t>Settings</a:t>
            </a:r>
            <a:r>
              <a:rPr lang="en" sz="1600"/>
              <a:t> […] → </a:t>
            </a:r>
            <a:r>
              <a:rPr b="1" lang="en" sz="1600"/>
              <a:t>Custom instructions</a:t>
            </a:r>
            <a:endParaRPr b="1" sz="1600"/>
          </a:p>
          <a:p>
            <a:pPr indent="0" lvl="0" marL="0" rtl="0" algn="l">
              <a:spcBef>
                <a:spcPts val="1000"/>
              </a:spcBef>
              <a:spcAft>
                <a:spcPts val="1000"/>
              </a:spcAft>
              <a:buNone/>
            </a:pPr>
            <a:r>
              <a:t/>
            </a:r>
            <a:endParaRPr/>
          </a:p>
        </p:txBody>
      </p:sp>
      <p:pic>
        <p:nvPicPr>
          <p:cNvPr id="402" name="Google Shape;402;p52"/>
          <p:cNvPicPr preferRelativeResize="0"/>
          <p:nvPr/>
        </p:nvPicPr>
        <p:blipFill>
          <a:blip r:embed="rId3">
            <a:alphaModFix/>
          </a:blip>
          <a:stretch>
            <a:fillRect/>
          </a:stretch>
        </p:blipFill>
        <p:spPr>
          <a:xfrm>
            <a:off x="6060225" y="0"/>
            <a:ext cx="2626574" cy="44410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pic>
        <p:nvPicPr>
          <p:cNvPr id="407" name="Google Shape;407;p53"/>
          <p:cNvPicPr preferRelativeResize="0"/>
          <p:nvPr/>
        </p:nvPicPr>
        <p:blipFill>
          <a:blip r:embed="rId3">
            <a:alphaModFix/>
          </a:blip>
          <a:stretch>
            <a:fillRect/>
          </a:stretch>
        </p:blipFill>
        <p:spPr>
          <a:xfrm>
            <a:off x="4613248" y="990045"/>
            <a:ext cx="4073603" cy="3444599"/>
          </a:xfrm>
          <a:prstGeom prst="rect">
            <a:avLst/>
          </a:prstGeom>
          <a:noFill/>
          <a:ln>
            <a:noFill/>
          </a:ln>
        </p:spPr>
      </p:pic>
      <p:sp>
        <p:nvSpPr>
          <p:cNvPr id="408" name="Google Shape;408;p53"/>
          <p:cNvSpPr txBox="1"/>
          <p:nvPr>
            <p:ph idx="1" type="body"/>
          </p:nvPr>
        </p:nvSpPr>
        <p:spPr>
          <a:xfrm>
            <a:off x="1142150" y="1143850"/>
            <a:ext cx="3063300" cy="3317700"/>
          </a:xfrm>
          <a:prstGeom prst="rect">
            <a:avLst/>
          </a:prstGeom>
        </p:spPr>
        <p:txBody>
          <a:bodyPr anchorCtr="0" anchor="t" bIns="0" lIns="0" spcFirstLastPara="1" rIns="0" wrap="square" tIns="0">
            <a:spAutoFit/>
          </a:bodyPr>
          <a:lstStyle/>
          <a:p>
            <a:pPr indent="-292100" lvl="0" marL="457200" rtl="0" algn="l">
              <a:spcBef>
                <a:spcPts val="0"/>
              </a:spcBef>
              <a:spcAft>
                <a:spcPts val="0"/>
              </a:spcAft>
              <a:buSzPts val="1000"/>
              <a:buChar char="⮕"/>
            </a:pPr>
            <a:r>
              <a:rPr b="1" lang="en"/>
              <a:t>About Me</a:t>
            </a:r>
            <a:r>
              <a:rPr lang="en"/>
              <a:t> (1500 characters):</a:t>
            </a:r>
            <a:endParaRPr/>
          </a:p>
          <a:p>
            <a:pPr indent="-317500" lvl="1" marL="914400" rtl="0" algn="l">
              <a:spcBef>
                <a:spcPts val="0"/>
              </a:spcBef>
              <a:spcAft>
                <a:spcPts val="0"/>
              </a:spcAft>
              <a:buSzPts val="1400"/>
              <a:buChar char="○"/>
            </a:pPr>
            <a:r>
              <a:rPr lang="en"/>
              <a:t>Biographical information</a:t>
            </a:r>
            <a:endParaRPr/>
          </a:p>
          <a:p>
            <a:pPr indent="-317500" lvl="1" marL="914400" rtl="0" algn="l">
              <a:spcBef>
                <a:spcPts val="0"/>
              </a:spcBef>
              <a:spcAft>
                <a:spcPts val="0"/>
              </a:spcAft>
              <a:buSzPts val="1400"/>
              <a:buChar char="○"/>
            </a:pPr>
            <a:r>
              <a:rPr lang="en"/>
              <a:t>Tech you use</a:t>
            </a:r>
            <a:endParaRPr/>
          </a:p>
          <a:p>
            <a:pPr indent="-317500" lvl="1" marL="914400" rtl="0" algn="l">
              <a:spcBef>
                <a:spcPts val="0"/>
              </a:spcBef>
              <a:spcAft>
                <a:spcPts val="0"/>
              </a:spcAft>
              <a:buSzPts val="1400"/>
              <a:buChar char="○"/>
            </a:pPr>
            <a:r>
              <a:rPr lang="en"/>
              <a:t>Your role and company</a:t>
            </a:r>
            <a:endParaRPr/>
          </a:p>
          <a:p>
            <a:pPr indent="-317500" lvl="1" marL="914400" rtl="0" algn="l">
              <a:spcBef>
                <a:spcPts val="0"/>
              </a:spcBef>
              <a:spcAft>
                <a:spcPts val="0"/>
              </a:spcAft>
              <a:buSzPts val="1400"/>
              <a:buChar char="○"/>
            </a:pPr>
            <a:r>
              <a:rPr lang="en"/>
              <a:t>Current projects and goals</a:t>
            </a:r>
            <a:endParaRPr/>
          </a:p>
          <a:p>
            <a:pPr indent="-317500" lvl="1" marL="914400" rtl="0" algn="l">
              <a:spcBef>
                <a:spcPts val="0"/>
              </a:spcBef>
              <a:spcAft>
                <a:spcPts val="0"/>
              </a:spcAft>
              <a:buSzPts val="1400"/>
              <a:buChar char="○"/>
            </a:pPr>
            <a:r>
              <a:rPr lang="en"/>
              <a:t>Your writing style</a:t>
            </a:r>
            <a:endParaRPr/>
          </a:p>
          <a:p>
            <a:pPr indent="-317500" lvl="1" marL="914400" rtl="0" algn="l">
              <a:spcBef>
                <a:spcPts val="0"/>
              </a:spcBef>
              <a:spcAft>
                <a:spcPts val="0"/>
              </a:spcAft>
              <a:buSzPts val="1400"/>
              <a:buChar char="○"/>
            </a:pPr>
            <a:r>
              <a:rPr lang="en"/>
              <a:t>Company brand voice</a:t>
            </a:r>
            <a:endParaRPr/>
          </a:p>
          <a:p>
            <a:pPr indent="-292100" lvl="0" marL="457200" rtl="0" algn="l">
              <a:spcBef>
                <a:spcPts val="1000"/>
              </a:spcBef>
              <a:spcAft>
                <a:spcPts val="0"/>
              </a:spcAft>
              <a:buSzPts val="1000"/>
              <a:buChar char="⮕"/>
            </a:pPr>
            <a:r>
              <a:rPr b="1" lang="en"/>
              <a:t>How to Respond</a:t>
            </a:r>
            <a:r>
              <a:rPr lang="en"/>
              <a:t> (1500 ch):</a:t>
            </a:r>
            <a:endParaRPr/>
          </a:p>
          <a:p>
            <a:pPr indent="-317500" lvl="1" marL="914400" rtl="0" algn="l">
              <a:spcBef>
                <a:spcPts val="0"/>
              </a:spcBef>
              <a:spcAft>
                <a:spcPts val="0"/>
              </a:spcAft>
              <a:buSzPts val="1400"/>
              <a:buChar char="○"/>
            </a:pPr>
            <a:r>
              <a:rPr lang="en"/>
              <a:t>When to use each style</a:t>
            </a:r>
            <a:endParaRPr/>
          </a:p>
          <a:p>
            <a:pPr indent="-317500" lvl="1" marL="914400" rtl="0" algn="l">
              <a:spcBef>
                <a:spcPts val="0"/>
              </a:spcBef>
              <a:spcAft>
                <a:spcPts val="0"/>
              </a:spcAft>
              <a:buSzPts val="1400"/>
              <a:buChar char="○"/>
            </a:pPr>
            <a:r>
              <a:rPr lang="en"/>
              <a:t>Dialects to use</a:t>
            </a:r>
            <a:endParaRPr/>
          </a:p>
          <a:p>
            <a:pPr indent="-317500" lvl="1" marL="914400" rtl="0" algn="l">
              <a:spcBef>
                <a:spcPts val="0"/>
              </a:spcBef>
              <a:spcAft>
                <a:spcPts val="0"/>
              </a:spcAft>
              <a:buSzPts val="1400"/>
              <a:buChar char="○"/>
            </a:pPr>
            <a:r>
              <a:rPr lang="en"/>
              <a:t>Chain of thought, step by step, “I don’t know”.</a:t>
            </a:r>
            <a:endParaRPr/>
          </a:p>
          <a:p>
            <a:pPr indent="-317500" lvl="1" marL="914400" rtl="0" algn="l">
              <a:spcBef>
                <a:spcPts val="0"/>
              </a:spcBef>
              <a:spcAft>
                <a:spcPts val="0"/>
              </a:spcAft>
              <a:buSzPts val="1400"/>
              <a:buChar char="○"/>
            </a:pPr>
            <a:r>
              <a:rPr lang="en"/>
              <a:t>Give a persona</a:t>
            </a:r>
            <a:endParaRPr/>
          </a:p>
        </p:txBody>
      </p:sp>
      <p:sp>
        <p:nvSpPr>
          <p:cNvPr id="409" name="Google Shape;409;p53"/>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Custom Instructions: Where We Put it All Together</a:t>
            </a:r>
            <a:endParaRPr/>
          </a:p>
        </p:txBody>
      </p:sp>
      <p:sp>
        <p:nvSpPr>
          <p:cNvPr id="410" name="Google Shape;410;p5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1028700" y="457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Suggested Agenda (45 minutes)</a:t>
            </a:r>
            <a:endParaRPr/>
          </a:p>
        </p:txBody>
      </p:sp>
      <p:sp>
        <p:nvSpPr>
          <p:cNvPr id="252" name="Google Shape;252;p3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53" name="Google Shape;253;p36"/>
          <p:cNvSpPr txBox="1"/>
          <p:nvPr/>
        </p:nvSpPr>
        <p:spPr>
          <a:xfrm>
            <a:off x="1113575" y="1124275"/>
            <a:ext cx="7332900" cy="3074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0:00-0:02 Review Learning Objectives</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0:02-0:25 Optimizing Prompts</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0:25-0:40 Practice: Building Your Custom Instructions</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0:40-0:45 Reflection</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1" i="1" lang="en" sz="1800" u="none" cap="none" strike="noStrike">
                <a:solidFill>
                  <a:srgbClr val="000000"/>
                </a:solidFill>
                <a:latin typeface="Nunito"/>
                <a:ea typeface="Nunito"/>
                <a:cs typeface="Nunito"/>
                <a:sym typeface="Nunito"/>
              </a:rPr>
              <a:t>*these are estimates - timings will vary!</a:t>
            </a:r>
            <a:endParaRPr b="1" i="1"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t/>
            </a:r>
            <a:endParaRPr b="1" i="1" sz="1800" u="none" cap="none" strike="noStrike">
              <a:solidFill>
                <a:srgbClr val="000000"/>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4"/>
          <p:cNvSpPr txBox="1"/>
          <p:nvPr>
            <p:ph type="ctrTitle"/>
          </p:nvPr>
        </p:nvSpPr>
        <p:spPr>
          <a:xfrm>
            <a:off x="1028700" y="3520150"/>
            <a:ext cx="73695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Building Your Custom Instructions</a:t>
            </a: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9" name="Shape 419"/>
        <p:cNvGrpSpPr/>
        <p:nvPr/>
      </p:nvGrpSpPr>
      <p:grpSpPr>
        <a:xfrm>
          <a:off x="0" y="0"/>
          <a:ext cx="0" cy="0"/>
          <a:chOff x="0" y="0"/>
          <a:chExt cx="0" cy="0"/>
        </a:xfrm>
      </p:grpSpPr>
      <p:sp>
        <p:nvSpPr>
          <p:cNvPr id="420" name="Google Shape;420;p5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21" name="Google Shape;421;p55"/>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Consider: Large Language Model Limitations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2" name="Google Shape;422;p55"/>
          <p:cNvSpPr txBox="1"/>
          <p:nvPr/>
        </p:nvSpPr>
        <p:spPr>
          <a:xfrm>
            <a:off x="1663262" y="1306441"/>
            <a:ext cx="3063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Hallucinations</a:t>
            </a:r>
            <a:endParaRPr b="1"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Fabricating facts or details</a:t>
            </a:r>
            <a:endParaRPr sz="1600">
              <a:latin typeface="Proxima Nova"/>
              <a:ea typeface="Proxima Nova"/>
              <a:cs typeface="Proxima Nova"/>
              <a:sym typeface="Proxima Nova"/>
            </a:endParaRPr>
          </a:p>
        </p:txBody>
      </p:sp>
      <p:sp>
        <p:nvSpPr>
          <p:cNvPr id="423" name="Google Shape;423;p55"/>
          <p:cNvSpPr txBox="1"/>
          <p:nvPr/>
        </p:nvSpPr>
        <p:spPr>
          <a:xfrm>
            <a:off x="1142157" y="1298050"/>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1</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24" name="Google Shape;424;p55"/>
          <p:cNvCxnSpPr/>
          <p:nvPr/>
        </p:nvCxnSpPr>
        <p:spPr>
          <a:xfrm>
            <a:off x="1563463" y="1386670"/>
            <a:ext cx="0" cy="428400"/>
          </a:xfrm>
          <a:prstGeom prst="straightConnector1">
            <a:avLst/>
          </a:prstGeom>
          <a:noFill/>
          <a:ln cap="flat" cmpd="sng" w="19050">
            <a:solidFill>
              <a:srgbClr val="000000"/>
            </a:solidFill>
            <a:prstDash val="solid"/>
            <a:round/>
            <a:headEnd len="med" w="med" type="none"/>
            <a:tailEnd len="med" w="med" type="none"/>
          </a:ln>
        </p:spPr>
      </p:cxnSp>
      <p:sp>
        <p:nvSpPr>
          <p:cNvPr id="425" name="Google Shape;425;p55"/>
          <p:cNvSpPr txBox="1"/>
          <p:nvPr/>
        </p:nvSpPr>
        <p:spPr>
          <a:xfrm>
            <a:off x="1683897" y="3633941"/>
            <a:ext cx="3042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Repetitive Tone</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latin typeface="Proxima Nova"/>
                <a:ea typeface="Proxima Nova"/>
                <a:cs typeface="Proxima Nova"/>
                <a:sym typeface="Proxima Nova"/>
              </a:rPr>
              <a:t>At least out of the box</a:t>
            </a:r>
            <a:endParaRPr sz="1600">
              <a:latin typeface="Proxima Nova"/>
              <a:ea typeface="Proxima Nova"/>
              <a:cs typeface="Proxima Nova"/>
              <a:sym typeface="Proxima Nova"/>
            </a:endParaRPr>
          </a:p>
        </p:txBody>
      </p:sp>
      <p:sp>
        <p:nvSpPr>
          <p:cNvPr id="426" name="Google Shape;426;p55"/>
          <p:cNvSpPr txBox="1"/>
          <p:nvPr/>
        </p:nvSpPr>
        <p:spPr>
          <a:xfrm>
            <a:off x="1142157" y="3600066"/>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4</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27" name="Google Shape;427;p55"/>
          <p:cNvCxnSpPr/>
          <p:nvPr/>
        </p:nvCxnSpPr>
        <p:spPr>
          <a:xfrm>
            <a:off x="1582549" y="3714198"/>
            <a:ext cx="0" cy="428400"/>
          </a:xfrm>
          <a:prstGeom prst="straightConnector1">
            <a:avLst/>
          </a:prstGeom>
          <a:noFill/>
          <a:ln cap="flat" cmpd="sng" w="19050">
            <a:solidFill>
              <a:srgbClr val="000000"/>
            </a:solidFill>
            <a:prstDash val="solid"/>
            <a:round/>
            <a:headEnd len="med" w="med" type="none"/>
            <a:tailEnd len="med" w="med" type="none"/>
          </a:ln>
        </p:spPr>
      </p:cxnSp>
      <p:sp>
        <p:nvSpPr>
          <p:cNvPr id="428" name="Google Shape;428;p55"/>
          <p:cNvSpPr txBox="1"/>
          <p:nvPr/>
        </p:nvSpPr>
        <p:spPr>
          <a:xfrm>
            <a:off x="1142157" y="2065389"/>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2</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29" name="Google Shape;429;p55"/>
          <p:cNvCxnSpPr/>
          <p:nvPr/>
        </p:nvCxnSpPr>
        <p:spPr>
          <a:xfrm>
            <a:off x="1582549" y="2172667"/>
            <a:ext cx="0" cy="428400"/>
          </a:xfrm>
          <a:prstGeom prst="straightConnector1">
            <a:avLst/>
          </a:prstGeom>
          <a:noFill/>
          <a:ln cap="flat" cmpd="sng" w="19050">
            <a:solidFill>
              <a:srgbClr val="000000"/>
            </a:solidFill>
            <a:prstDash val="solid"/>
            <a:round/>
            <a:headEnd len="med" w="med" type="none"/>
            <a:tailEnd len="med" w="med" type="none"/>
          </a:ln>
        </p:spPr>
      </p:cxnSp>
      <p:sp>
        <p:nvSpPr>
          <p:cNvPr id="430" name="Google Shape;430;p55"/>
          <p:cNvSpPr txBox="1"/>
          <p:nvPr/>
        </p:nvSpPr>
        <p:spPr>
          <a:xfrm>
            <a:off x="1683906" y="2092416"/>
            <a:ext cx="33690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Proxima Nova"/>
                <a:ea typeface="Proxima Nova"/>
                <a:cs typeface="Proxima Nova"/>
                <a:sym typeface="Proxima Nova"/>
              </a:rPr>
              <a:t>A blind spot for recent events</a:t>
            </a:r>
            <a:endParaRPr b="1" sz="1600">
              <a:latin typeface="Proxima Nova"/>
              <a:ea typeface="Proxima Nova"/>
              <a:cs typeface="Proxima Nova"/>
              <a:sym typeface="Proxima Nova"/>
            </a:endParaRPr>
          </a:p>
          <a:p>
            <a:pPr indent="0" lvl="0" marL="0" rtl="0" algn="l">
              <a:spcBef>
                <a:spcPts val="0"/>
              </a:spcBef>
              <a:spcAft>
                <a:spcPts val="0"/>
              </a:spcAft>
              <a:buNone/>
            </a:pPr>
            <a:r>
              <a:rPr lang="en" sz="1600">
                <a:solidFill>
                  <a:srgbClr val="222222"/>
                </a:solidFill>
                <a:latin typeface="Proxima Nova"/>
                <a:ea typeface="Proxima Nova"/>
                <a:cs typeface="Proxima Nova"/>
                <a:sym typeface="Proxima Nova"/>
              </a:rPr>
              <a:t>Knowledge cut-off at e.g. 2021</a:t>
            </a:r>
            <a:endParaRPr sz="1600">
              <a:solidFill>
                <a:srgbClr val="222222"/>
              </a:solidFill>
              <a:latin typeface="Proxima Nova"/>
              <a:ea typeface="Proxima Nova"/>
              <a:cs typeface="Proxima Nova"/>
              <a:sym typeface="Proxima Nova"/>
            </a:endParaRPr>
          </a:p>
        </p:txBody>
      </p:sp>
      <p:sp>
        <p:nvSpPr>
          <p:cNvPr id="431" name="Google Shape;431;p55"/>
          <p:cNvSpPr txBox="1"/>
          <p:nvPr/>
        </p:nvSpPr>
        <p:spPr>
          <a:xfrm>
            <a:off x="1142157" y="2832727"/>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3</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32" name="Google Shape;432;p55"/>
          <p:cNvCxnSpPr/>
          <p:nvPr/>
        </p:nvCxnSpPr>
        <p:spPr>
          <a:xfrm>
            <a:off x="1582549" y="2958677"/>
            <a:ext cx="0" cy="428400"/>
          </a:xfrm>
          <a:prstGeom prst="straightConnector1">
            <a:avLst/>
          </a:prstGeom>
          <a:noFill/>
          <a:ln cap="flat" cmpd="sng" w="19050">
            <a:solidFill>
              <a:srgbClr val="000000"/>
            </a:solidFill>
            <a:prstDash val="solid"/>
            <a:round/>
            <a:headEnd len="med" w="med" type="none"/>
            <a:tailEnd len="med" w="med" type="none"/>
          </a:ln>
        </p:spPr>
      </p:cxnSp>
      <p:sp>
        <p:nvSpPr>
          <p:cNvPr id="433" name="Google Shape;433;p55"/>
          <p:cNvSpPr txBox="1"/>
          <p:nvPr/>
        </p:nvSpPr>
        <p:spPr>
          <a:xfrm>
            <a:off x="1683905" y="2878400"/>
            <a:ext cx="33057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A lack of self-awareness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LLMs can’t train on themselves</a:t>
            </a:r>
            <a:endParaRPr b="1" sz="1600">
              <a:latin typeface="Proxima Nova"/>
              <a:ea typeface="Proxima Nova"/>
              <a:cs typeface="Proxima Nova"/>
              <a:sym typeface="Proxima Nova"/>
            </a:endParaRPr>
          </a:p>
        </p:txBody>
      </p:sp>
      <p:sp>
        <p:nvSpPr>
          <p:cNvPr id="434" name="Google Shape;434;p55"/>
          <p:cNvSpPr txBox="1"/>
          <p:nvPr/>
        </p:nvSpPr>
        <p:spPr>
          <a:xfrm>
            <a:off x="5471858" y="2092416"/>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Taking mental shortcuts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Over-reliance on training data</a:t>
            </a:r>
            <a:endParaRPr b="1" sz="1600">
              <a:latin typeface="Proxima Nova"/>
              <a:ea typeface="Proxima Nova"/>
              <a:cs typeface="Proxima Nova"/>
              <a:sym typeface="Proxima Nova"/>
            </a:endParaRPr>
          </a:p>
        </p:txBody>
      </p:sp>
      <p:sp>
        <p:nvSpPr>
          <p:cNvPr id="435" name="Google Shape;435;p55"/>
          <p:cNvSpPr txBox="1"/>
          <p:nvPr/>
        </p:nvSpPr>
        <p:spPr>
          <a:xfrm>
            <a:off x="4952229" y="2065389"/>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6</a:t>
            </a:r>
            <a:endParaRPr b="1" sz="3000">
              <a:solidFill>
                <a:srgbClr val="E41F26"/>
              </a:solidFill>
              <a:latin typeface="Proxima Nova"/>
              <a:ea typeface="Proxima Nova"/>
              <a:cs typeface="Proxima Nova"/>
              <a:sym typeface="Proxima Nova"/>
            </a:endParaRPr>
          </a:p>
        </p:txBody>
      </p:sp>
      <p:cxnSp>
        <p:nvCxnSpPr>
          <p:cNvPr id="436" name="Google Shape;436;p55"/>
          <p:cNvCxnSpPr/>
          <p:nvPr/>
        </p:nvCxnSpPr>
        <p:spPr>
          <a:xfrm>
            <a:off x="5373535" y="2172667"/>
            <a:ext cx="0" cy="428400"/>
          </a:xfrm>
          <a:prstGeom prst="straightConnector1">
            <a:avLst/>
          </a:prstGeom>
          <a:noFill/>
          <a:ln cap="flat" cmpd="sng" w="19050">
            <a:solidFill>
              <a:srgbClr val="000000"/>
            </a:solidFill>
            <a:prstDash val="solid"/>
            <a:round/>
            <a:headEnd len="med" w="med" type="none"/>
            <a:tailEnd len="med" w="med" type="none"/>
          </a:ln>
        </p:spPr>
      </p:cxnSp>
      <p:sp>
        <p:nvSpPr>
          <p:cNvPr id="437" name="Google Shape;437;p55"/>
          <p:cNvSpPr txBox="1"/>
          <p:nvPr/>
        </p:nvSpPr>
        <p:spPr>
          <a:xfrm>
            <a:off x="4952229" y="1298050"/>
            <a:ext cx="301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5</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38" name="Google Shape;438;p55"/>
          <p:cNvCxnSpPr/>
          <p:nvPr/>
        </p:nvCxnSpPr>
        <p:spPr>
          <a:xfrm>
            <a:off x="5340167" y="1386670"/>
            <a:ext cx="0" cy="428400"/>
          </a:xfrm>
          <a:prstGeom prst="straightConnector1">
            <a:avLst/>
          </a:prstGeom>
          <a:noFill/>
          <a:ln cap="flat" cmpd="sng" w="19050">
            <a:solidFill>
              <a:srgbClr val="000000"/>
            </a:solidFill>
            <a:prstDash val="solid"/>
            <a:round/>
            <a:headEnd len="med" w="med" type="none"/>
            <a:tailEnd len="med" w="med" type="none"/>
          </a:ln>
        </p:spPr>
      </p:cxnSp>
      <p:sp>
        <p:nvSpPr>
          <p:cNvPr id="439" name="Google Shape;439;p55"/>
          <p:cNvSpPr txBox="1"/>
          <p:nvPr/>
        </p:nvSpPr>
        <p:spPr>
          <a:xfrm>
            <a:off x="5471858" y="1306441"/>
            <a:ext cx="3690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Poor at Basic Math</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An inability to add up</a:t>
            </a:r>
            <a:endParaRPr b="1" sz="1600">
              <a:latin typeface="Proxima Nova"/>
              <a:ea typeface="Proxima Nova"/>
              <a:cs typeface="Proxima Nova"/>
              <a:sym typeface="Proxima Nova"/>
            </a:endParaRPr>
          </a:p>
        </p:txBody>
      </p:sp>
      <p:sp>
        <p:nvSpPr>
          <p:cNvPr id="440" name="Google Shape;440;p55"/>
          <p:cNvSpPr txBox="1"/>
          <p:nvPr/>
        </p:nvSpPr>
        <p:spPr>
          <a:xfrm>
            <a:off x="4952229" y="2832727"/>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7</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41" name="Google Shape;441;p55"/>
          <p:cNvCxnSpPr/>
          <p:nvPr/>
        </p:nvCxnSpPr>
        <p:spPr>
          <a:xfrm>
            <a:off x="5373535" y="2958677"/>
            <a:ext cx="0" cy="428400"/>
          </a:xfrm>
          <a:prstGeom prst="straightConnector1">
            <a:avLst/>
          </a:prstGeom>
          <a:noFill/>
          <a:ln cap="flat" cmpd="sng" w="19050">
            <a:solidFill>
              <a:srgbClr val="000000"/>
            </a:solidFill>
            <a:prstDash val="solid"/>
            <a:round/>
            <a:headEnd len="med" w="med" type="none"/>
            <a:tailEnd len="med" w="med" type="none"/>
          </a:ln>
        </p:spPr>
      </p:cxnSp>
      <p:sp>
        <p:nvSpPr>
          <p:cNvPr id="442" name="Google Shape;442;p55"/>
          <p:cNvSpPr txBox="1"/>
          <p:nvPr/>
        </p:nvSpPr>
        <p:spPr>
          <a:xfrm>
            <a:off x="5471858" y="2878391"/>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Limited Memory</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Or “context window”</a:t>
            </a:r>
            <a:endParaRPr b="1" sz="1600">
              <a:latin typeface="Proxima Nova"/>
              <a:ea typeface="Proxima Nova"/>
              <a:cs typeface="Proxima Nova"/>
              <a:sym typeface="Proxima Nova"/>
            </a:endParaRPr>
          </a:p>
        </p:txBody>
      </p:sp>
      <p:sp>
        <p:nvSpPr>
          <p:cNvPr id="443" name="Google Shape;443;p55"/>
          <p:cNvSpPr txBox="1"/>
          <p:nvPr/>
        </p:nvSpPr>
        <p:spPr>
          <a:xfrm>
            <a:off x="4952458" y="3600066"/>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8</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444" name="Google Shape;444;p55"/>
          <p:cNvCxnSpPr/>
          <p:nvPr/>
        </p:nvCxnSpPr>
        <p:spPr>
          <a:xfrm>
            <a:off x="5373806" y="3714198"/>
            <a:ext cx="0" cy="428400"/>
          </a:xfrm>
          <a:prstGeom prst="straightConnector1">
            <a:avLst/>
          </a:prstGeom>
          <a:noFill/>
          <a:ln cap="flat" cmpd="sng" w="19050">
            <a:solidFill>
              <a:srgbClr val="000000"/>
            </a:solidFill>
            <a:prstDash val="solid"/>
            <a:round/>
            <a:headEnd len="med" w="med" type="none"/>
            <a:tailEnd len="med" w="med" type="none"/>
          </a:ln>
        </p:spPr>
      </p:cxnSp>
      <p:sp>
        <p:nvSpPr>
          <p:cNvPr id="445" name="Google Shape;445;p55"/>
          <p:cNvSpPr txBox="1"/>
          <p:nvPr/>
        </p:nvSpPr>
        <p:spPr>
          <a:xfrm>
            <a:off x="5471858" y="3633941"/>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Poor at unusual logic tasks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Due to a lack of prior exposure</a:t>
            </a:r>
            <a:endParaRPr b="1" sz="1600">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6"/>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Build Your Own Custom Instructions</a:t>
            </a:r>
            <a:endParaRPr/>
          </a:p>
        </p:txBody>
      </p:sp>
      <p:sp>
        <p:nvSpPr>
          <p:cNvPr id="451" name="Google Shape;451;p56"/>
          <p:cNvSpPr txBox="1"/>
          <p:nvPr>
            <p:ph idx="4294967295" type="body"/>
          </p:nvPr>
        </p:nvSpPr>
        <p:spPr>
          <a:xfrm>
            <a:off x="1142150" y="1149725"/>
            <a:ext cx="4349400" cy="11421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Build your own improved Custom Instructions for ChatGPT. Try and use it to overcome limitations.</a:t>
            </a:r>
            <a:endParaRPr sz="1400"/>
          </a:p>
        </p:txBody>
      </p:sp>
      <p:sp>
        <p:nvSpPr>
          <p:cNvPr id="452" name="Google Shape;452;p56"/>
          <p:cNvSpPr/>
          <p:nvPr/>
        </p:nvSpPr>
        <p:spPr>
          <a:xfrm>
            <a:off x="5945400" y="1149725"/>
            <a:ext cx="2741400" cy="319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56"/>
          <p:cNvSpPr txBox="1"/>
          <p:nvPr>
            <p:ph type="title"/>
          </p:nvPr>
        </p:nvSpPr>
        <p:spPr>
          <a:xfrm>
            <a:off x="6085304" y="1307225"/>
            <a:ext cx="2427600" cy="2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Barlow"/>
                <a:ea typeface="Barlow"/>
                <a:cs typeface="Barlow"/>
                <a:sym typeface="Barlow"/>
              </a:rPr>
              <a:t>Activity Example: </a:t>
            </a:r>
            <a:endParaRPr sz="1800">
              <a:latin typeface="Barlow"/>
              <a:ea typeface="Barlow"/>
              <a:cs typeface="Barlow"/>
              <a:sym typeface="Barlow"/>
            </a:endParaRPr>
          </a:p>
        </p:txBody>
      </p:sp>
      <p:sp>
        <p:nvSpPr>
          <p:cNvPr id="454" name="Google Shape;454;p5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55" name="Google Shape;455;p56"/>
          <p:cNvSpPr/>
          <p:nvPr/>
        </p:nvSpPr>
        <p:spPr>
          <a:xfrm>
            <a:off x="1142075" y="18744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456" name="Google Shape;456;p56"/>
          <p:cNvSpPr/>
          <p:nvPr/>
        </p:nvSpPr>
        <p:spPr>
          <a:xfrm>
            <a:off x="1142075" y="25179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457" name="Google Shape;457;p56"/>
          <p:cNvSpPr/>
          <p:nvPr/>
        </p:nvSpPr>
        <p:spPr>
          <a:xfrm>
            <a:off x="1142088" y="320175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3</a:t>
            </a:r>
            <a:endParaRPr b="1" sz="1600">
              <a:solidFill>
                <a:schemeClr val="lt1"/>
              </a:solidFill>
              <a:latin typeface="Barlow Condensed"/>
              <a:ea typeface="Barlow Condensed"/>
              <a:cs typeface="Barlow Condensed"/>
              <a:sym typeface="Barlow Condensed"/>
            </a:endParaRPr>
          </a:p>
        </p:txBody>
      </p:sp>
      <p:sp>
        <p:nvSpPr>
          <p:cNvPr id="458" name="Google Shape;458;p56"/>
          <p:cNvSpPr txBox="1"/>
          <p:nvPr>
            <p:ph idx="4294967295" type="body"/>
          </p:nvPr>
        </p:nvSpPr>
        <p:spPr>
          <a:xfrm>
            <a:off x="1665100" y="18744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Gather together the information you need from LinkedIn, Resumé, Intranet, Grammarly.</a:t>
            </a:r>
            <a:endParaRPr sz="1400"/>
          </a:p>
        </p:txBody>
      </p:sp>
      <p:sp>
        <p:nvSpPr>
          <p:cNvPr id="459" name="Google Shape;459;p56"/>
          <p:cNvSpPr txBox="1"/>
          <p:nvPr>
            <p:ph idx="4294967295" type="body"/>
          </p:nvPr>
        </p:nvSpPr>
        <p:spPr>
          <a:xfrm>
            <a:off x="1665113" y="31614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When you’re ready (and only if you’re comfortable doing so!), share your instructions in the chat!</a:t>
            </a:r>
            <a:endParaRPr sz="1400"/>
          </a:p>
        </p:txBody>
      </p:sp>
      <p:sp>
        <p:nvSpPr>
          <p:cNvPr id="460" name="Google Shape;460;p56"/>
          <p:cNvSpPr txBox="1"/>
          <p:nvPr>
            <p:ph idx="4294967295" type="body"/>
          </p:nvPr>
        </p:nvSpPr>
        <p:spPr>
          <a:xfrm>
            <a:off x="1665088" y="247755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Using the Google Sheet, draft out both your “About Me” and “How to Respond”.</a:t>
            </a:r>
            <a:endParaRPr sz="1400"/>
          </a:p>
        </p:txBody>
      </p:sp>
      <p:sp>
        <p:nvSpPr>
          <p:cNvPr id="461" name="Google Shape;461;p56"/>
          <p:cNvSpPr/>
          <p:nvPr/>
        </p:nvSpPr>
        <p:spPr>
          <a:xfrm>
            <a:off x="1142088" y="40380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4</a:t>
            </a:r>
            <a:endParaRPr b="1" sz="1600">
              <a:solidFill>
                <a:schemeClr val="lt1"/>
              </a:solidFill>
              <a:latin typeface="Barlow Condensed"/>
              <a:ea typeface="Barlow Condensed"/>
              <a:cs typeface="Barlow Condensed"/>
              <a:sym typeface="Barlow Condensed"/>
            </a:endParaRPr>
          </a:p>
        </p:txBody>
      </p:sp>
      <p:sp>
        <p:nvSpPr>
          <p:cNvPr id="462" name="Google Shape;462;p56"/>
          <p:cNvSpPr txBox="1"/>
          <p:nvPr>
            <p:ph idx="4294967295" type="body"/>
          </p:nvPr>
        </p:nvSpPr>
        <p:spPr>
          <a:xfrm>
            <a:off x="1665113" y="399765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Feel free to compare notes and improve, then enter your Custom Instructions into ChatGPT. </a:t>
            </a:r>
            <a:endParaRPr sz="1400"/>
          </a:p>
        </p:txBody>
      </p:sp>
      <p:sp>
        <p:nvSpPr>
          <p:cNvPr id="463" name="Google Shape;463;p56"/>
          <p:cNvSpPr txBox="1"/>
          <p:nvPr/>
        </p:nvSpPr>
        <p:spPr>
          <a:xfrm>
            <a:off x="6050823" y="1677175"/>
            <a:ext cx="2496600" cy="36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200">
                <a:solidFill>
                  <a:schemeClr val="dk1"/>
                </a:solidFill>
                <a:latin typeface="Nunito"/>
                <a:ea typeface="Nunito"/>
                <a:cs typeface="Nunito"/>
                <a:sym typeface="Nunito"/>
              </a:rPr>
              <a:t>My writing style is straightforward, direct and uncomplicated. I often use multidisciplinary examples, historical references, and make heavy use of storytelling in my writing. I use rich sensory details and descriptions.</a:t>
            </a:r>
            <a:br>
              <a:rPr lang="en" sz="1200">
                <a:solidFill>
                  <a:schemeClr val="dk1"/>
                </a:solidFill>
                <a:latin typeface="Nunito"/>
                <a:ea typeface="Nunito"/>
                <a:cs typeface="Nunito"/>
                <a:sym typeface="Nunito"/>
              </a:rPr>
            </a:br>
            <a:r>
              <a:rPr lang="en" sz="1200">
                <a:solidFill>
                  <a:schemeClr val="dk1"/>
                </a:solidFill>
                <a:latin typeface="Nunito"/>
                <a:ea typeface="Nunito"/>
                <a:cs typeface="Nunito"/>
                <a:sym typeface="Nunito"/>
              </a:rPr>
              <a:t>—</a:t>
            </a:r>
            <a:br>
              <a:rPr lang="en" sz="1200">
                <a:solidFill>
                  <a:schemeClr val="dk1"/>
                </a:solidFill>
                <a:latin typeface="Nunito"/>
                <a:ea typeface="Nunito"/>
                <a:cs typeface="Nunito"/>
                <a:sym typeface="Nunito"/>
              </a:rPr>
            </a:br>
            <a:r>
              <a:rPr lang="en" sz="1200">
                <a:solidFill>
                  <a:srgbClr val="434343"/>
                </a:solidFill>
                <a:latin typeface="Nunito"/>
                <a:ea typeface="Nunito"/>
                <a:cs typeface="Nunito"/>
                <a:sym typeface="Nunito"/>
              </a:rPr>
              <a:t>Use my writing style anytime I ask you to write a draft for me.</a:t>
            </a:r>
            <a:endParaRPr sz="1200">
              <a:solidFill>
                <a:schemeClr val="dk1"/>
              </a:solidFill>
              <a:latin typeface="Nunito"/>
              <a:ea typeface="Nunito"/>
              <a:cs typeface="Nunito"/>
              <a:sym typeface="Nunito"/>
            </a:endParaRPr>
          </a:p>
        </p:txBody>
      </p:sp>
      <p:grpSp>
        <p:nvGrpSpPr>
          <p:cNvPr id="464" name="Google Shape;464;p56"/>
          <p:cNvGrpSpPr/>
          <p:nvPr/>
        </p:nvGrpSpPr>
        <p:grpSpPr>
          <a:xfrm>
            <a:off x="8138675" y="57000"/>
            <a:ext cx="794400" cy="800400"/>
            <a:chOff x="8138675" y="57000"/>
            <a:chExt cx="794400" cy="800400"/>
          </a:xfrm>
        </p:grpSpPr>
        <p:sp>
          <p:nvSpPr>
            <p:cNvPr id="465" name="Google Shape;465;p56"/>
            <p:cNvSpPr/>
            <p:nvPr/>
          </p:nvSpPr>
          <p:spPr>
            <a:xfrm flipH="1" rot="5403199">
              <a:off x="8206421" y="130061"/>
              <a:ext cx="644700" cy="654300"/>
            </a:xfrm>
            <a:prstGeom prst="ellipse">
              <a:avLst/>
            </a:prstGeom>
            <a:noFill/>
            <a:ln cap="flat" cmpd="sng" w="28575">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466" name="Google Shape;466;p56"/>
            <p:cNvCxnSpPr>
              <a:endCxn id="465" idx="0"/>
            </p:cNvCxnSpPr>
            <p:nvPr/>
          </p:nvCxnSpPr>
          <p:spPr>
            <a:xfrm>
              <a:off x="8519321" y="136511"/>
              <a:ext cx="336600" cy="320400"/>
            </a:xfrm>
            <a:prstGeom prst="curvedConnector3">
              <a:avLst>
                <a:gd fmla="val 91720" name="adj1"/>
              </a:avLst>
            </a:prstGeom>
            <a:noFill/>
            <a:ln cap="flat" cmpd="sng" w="28575">
              <a:solidFill>
                <a:srgbClr val="E41F26"/>
              </a:solidFill>
              <a:prstDash val="solid"/>
              <a:round/>
              <a:headEnd len="med" w="med" type="none"/>
              <a:tailEnd len="med" w="med" type="oval"/>
            </a:ln>
          </p:spPr>
        </p:cxnSp>
        <p:sp>
          <p:nvSpPr>
            <p:cNvPr id="467" name="Google Shape;467;p56"/>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rgbClr val="222222"/>
                  </a:solidFill>
                  <a:latin typeface="Barlow Condensed"/>
                  <a:ea typeface="Barlow Condensed"/>
                  <a:cs typeface="Barlow Condensed"/>
                  <a:sym typeface="Barlow Condensed"/>
                </a:rPr>
                <a:t>15 Minutes</a:t>
              </a:r>
              <a:endParaRPr b="1" sz="1000">
                <a:solidFill>
                  <a:srgbClr val="222222"/>
                </a:solidFill>
                <a:latin typeface="Barlow Condensed"/>
                <a:ea typeface="Barlow Condensed"/>
                <a:cs typeface="Barlow Condensed"/>
                <a:sym typeface="Barlow Condensed"/>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7"/>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Optimize Prompts</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6" name="Shape 476"/>
        <p:cNvGrpSpPr/>
        <p:nvPr/>
      </p:nvGrpSpPr>
      <p:grpSpPr>
        <a:xfrm>
          <a:off x="0" y="0"/>
          <a:ext cx="0" cy="0"/>
          <a:chOff x="0" y="0"/>
          <a:chExt cx="0" cy="0"/>
        </a:xfrm>
      </p:grpSpPr>
      <p:sp>
        <p:nvSpPr>
          <p:cNvPr id="477" name="Google Shape;477;p58"/>
          <p:cNvSpPr txBox="1"/>
          <p:nvPr>
            <p:ph idx="4294967295" type="subTitle"/>
          </p:nvPr>
        </p:nvSpPr>
        <p:spPr>
          <a:xfrm>
            <a:off x="1677325" y="1900075"/>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How will today's insights change your approach to optimizing Generative AI?</a:t>
            </a:r>
            <a:endParaRPr sz="1400"/>
          </a:p>
        </p:txBody>
      </p:sp>
      <p:sp>
        <p:nvSpPr>
          <p:cNvPr id="478" name="Google Shape;478;p58"/>
          <p:cNvSpPr txBox="1"/>
          <p:nvPr>
            <p:ph type="title"/>
          </p:nvPr>
        </p:nvSpPr>
        <p:spPr>
          <a:xfrm>
            <a:off x="1142200" y="457200"/>
            <a:ext cx="47988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Reflection: Optimize Prompts</a:t>
            </a:r>
            <a:endParaRPr/>
          </a:p>
        </p:txBody>
      </p:sp>
      <p:sp>
        <p:nvSpPr>
          <p:cNvPr id="479" name="Google Shape;479;p58"/>
          <p:cNvSpPr/>
          <p:nvPr/>
        </p:nvSpPr>
        <p:spPr>
          <a:xfrm>
            <a:off x="1142150" y="19000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480" name="Google Shape;480;p5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81" name="Google Shape;481;p58"/>
          <p:cNvSpPr/>
          <p:nvPr/>
        </p:nvSpPr>
        <p:spPr>
          <a:xfrm>
            <a:off x="1142150" y="26197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482" name="Google Shape;482;p58"/>
          <p:cNvSpPr txBox="1"/>
          <p:nvPr>
            <p:ph idx="1" type="body"/>
          </p:nvPr>
        </p:nvSpPr>
        <p:spPr>
          <a:xfrm>
            <a:off x="1677263" y="2579425"/>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What lessons have you learned from your experiments with prompting?</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57" name="Shape 257"/>
        <p:cNvGrpSpPr/>
        <p:nvPr/>
      </p:nvGrpSpPr>
      <p:grpSpPr>
        <a:xfrm>
          <a:off x="0" y="0"/>
          <a:ext cx="0" cy="0"/>
          <a:chOff x="0" y="0"/>
          <a:chExt cx="0" cy="0"/>
        </a:xfrm>
      </p:grpSpPr>
      <p:sp>
        <p:nvSpPr>
          <p:cNvPr id="258" name="Google Shape;258;p37"/>
          <p:cNvSpPr txBox="1"/>
          <p:nvPr>
            <p:ph type="title"/>
          </p:nvPr>
        </p:nvSpPr>
        <p:spPr>
          <a:xfrm>
            <a:off x="1028700" y="76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sz="2400"/>
              <a:t>Teaching Guide:</a:t>
            </a:r>
            <a:endParaRPr sz="2400"/>
          </a:p>
        </p:txBody>
      </p:sp>
      <p:sp>
        <p:nvSpPr>
          <p:cNvPr id="259" name="Google Shape;259;p3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graphicFrame>
        <p:nvGraphicFramePr>
          <p:cNvPr id="260" name="Google Shape;260;p37"/>
          <p:cNvGraphicFramePr/>
          <p:nvPr/>
        </p:nvGraphicFramePr>
        <p:xfrm>
          <a:off x="1028688" y="533400"/>
          <a:ext cx="3000000" cy="3000000"/>
        </p:xfrm>
        <a:graphic>
          <a:graphicData uri="http://schemas.openxmlformats.org/drawingml/2006/table">
            <a:tbl>
              <a:tblPr>
                <a:noFill/>
                <a:tableStyleId>{B0A1103E-84E1-4F8D-8164-0DA14C1ABB56}</a:tableStyleId>
              </a:tblPr>
              <a:tblGrid>
                <a:gridCol w="2233550"/>
                <a:gridCol w="5551725"/>
              </a:tblGrid>
              <a:tr h="422925">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lt1"/>
                          </a:solidFill>
                          <a:latin typeface="Barlow Semi Condensed SemiBold"/>
                          <a:ea typeface="Barlow Semi Condensed SemiBold"/>
                          <a:cs typeface="Barlow Semi Condensed SemiBold"/>
                          <a:sym typeface="Barlow Semi Condensed SemiBold"/>
                        </a:rPr>
                        <a:t>Title</a:t>
                      </a:r>
                      <a:endParaRPr sz="1500" u="none" cap="none" strike="noStrike">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lt1"/>
                          </a:solidFill>
                          <a:latin typeface="Barlow Semi Condensed SemiBold"/>
                          <a:ea typeface="Barlow Semi Condensed SemiBold"/>
                          <a:cs typeface="Barlow Semi Condensed SemiBold"/>
                          <a:sym typeface="Barlow Semi Condensed SemiBold"/>
                        </a:rPr>
                        <a:t>What to Do</a:t>
                      </a:r>
                      <a:endParaRPr sz="1500" u="none" cap="none" strike="noStrike">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r>
              <a:tr h="521825">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Learning Objective Slides</a:t>
                      </a:r>
                      <a:endParaRPr sz="900" u="none" cap="none" strike="noStrike">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285750" lvl="0" marL="457200" marR="9144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Pause to unpack the learning objectives and prime students for the lesson. This is a crucial step in the learning process and gives participants time to build context and activate any prior knowledge.</a:t>
                      </a:r>
                      <a:endParaRPr b="1" sz="900" u="none" cap="none" strike="noStrike">
                        <a:solidFill>
                          <a:srgbClr val="000000"/>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r h="687250">
                <a:tc>
                  <a:txBody>
                    <a:bodyPr/>
                    <a:lstStyle/>
                    <a:p>
                      <a:pPr indent="0" lvl="0" marL="91440" marR="91440" rtl="0" algn="l">
                        <a:lnSpc>
                          <a:spcPct val="100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Solo Activities</a:t>
                      </a:r>
                      <a:endParaRPr sz="900" u="none" cap="none" strike="noStrike">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48589" lvl="0" marL="365760" marR="9144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For solo activities, you can choose to put people in group breakout rooms (to create the “table” group that they would be in in a physical setting) or allow students to work independently in the main session.</a:t>
                      </a:r>
                      <a:endParaRPr b="1" sz="900" u="none" cap="none" strike="noStrike">
                        <a:solidFill>
                          <a:srgbClr val="000000"/>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294275">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Group and Partner Discussions and Exercises (Remote)</a:t>
                      </a:r>
                      <a:endParaRPr sz="9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Nunito"/>
                          <a:ea typeface="Nunito"/>
                          <a:cs typeface="Nunito"/>
                          <a:sym typeface="Nunito"/>
                        </a:rPr>
                        <a:t>Creating Breakout Rooms — Group and Partner Exercises </a:t>
                      </a:r>
                      <a:endParaRPr b="1" sz="900" u="none" cap="none" strike="noStrike">
                        <a:solidFill>
                          <a:srgbClr val="000000"/>
                        </a:solidFill>
                        <a:latin typeface="Nunito"/>
                        <a:ea typeface="Nunito"/>
                        <a:cs typeface="Nunito"/>
                        <a:sym typeface="Nunito"/>
                      </a:endParaRPr>
                    </a:p>
                    <a:p>
                      <a:pPr indent="-146304" lvl="0" marL="374904" marR="182880" rtl="0" algn="l">
                        <a:lnSpc>
                          <a:spcPct val="115000"/>
                        </a:lnSpc>
                        <a:spcBef>
                          <a:spcPts val="100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Set up breakout rooms for pairs/groups. </a:t>
                      </a:r>
                      <a:endParaRPr sz="900" u="none" cap="none" strike="noStrike">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sng" cap="none" strike="noStrike">
                          <a:solidFill>
                            <a:schemeClr val="hlink"/>
                          </a:solidFill>
                          <a:latin typeface="Nunito"/>
                          <a:ea typeface="Nunito"/>
                          <a:cs typeface="Nunito"/>
                          <a:sym typeface="Nunito"/>
                          <a:hlinkClick r:id="rId3"/>
                        </a:rPr>
                        <a:t>Broadcast</a:t>
                      </a:r>
                      <a:r>
                        <a:rPr lang="en" sz="900" u="none" cap="none" strike="noStrike">
                          <a:latin typeface="Nunito"/>
                          <a:ea typeface="Nunito"/>
                          <a:cs typeface="Nunito"/>
                          <a:sym typeface="Nunito"/>
                        </a:rPr>
                        <a:t> directions and discussion questions to all breakout rooms.</a:t>
                      </a:r>
                      <a:endParaRPr sz="900" u="none" cap="none" strike="noStrike">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At the 60-second</a:t>
                      </a:r>
                      <a:r>
                        <a:rPr lang="en" sz="900" u="none" cap="none" strike="noStrike">
                          <a:latin typeface="Nunito"/>
                          <a:ea typeface="Nunito"/>
                          <a:cs typeface="Nunito"/>
                          <a:sym typeface="Nunito"/>
                        </a:rPr>
                        <a:t>s-left </a:t>
                      </a:r>
                      <a:r>
                        <a:rPr lang="en" sz="900" u="none" cap="none" strike="noStrike">
                          <a:solidFill>
                            <a:srgbClr val="000000"/>
                          </a:solidFill>
                          <a:latin typeface="Nunito"/>
                          <a:ea typeface="Nunito"/>
                          <a:cs typeface="Nunito"/>
                          <a:sym typeface="Nunito"/>
                        </a:rPr>
                        <a:t>mark, </a:t>
                      </a:r>
                      <a:r>
                        <a:rPr lang="en" sz="900" u="none" cap="none" strike="noStrike">
                          <a:latin typeface="Nunito"/>
                          <a:ea typeface="Nunito"/>
                          <a:cs typeface="Nunito"/>
                          <a:sym typeface="Nunito"/>
                        </a:rPr>
                        <a:t>broadcast</a:t>
                      </a:r>
                      <a:r>
                        <a:rPr lang="en" sz="900" u="none" cap="none" strike="noStrike">
                          <a:solidFill>
                            <a:srgbClr val="000000"/>
                          </a:solidFill>
                          <a:latin typeface="Nunito"/>
                          <a:ea typeface="Nunito"/>
                          <a:cs typeface="Nunito"/>
                          <a:sym typeface="Nunito"/>
                        </a:rPr>
                        <a:t> a message to all rooms: “Start to wrap up your discussions. Rooms will close in one minute!”</a:t>
                      </a:r>
                      <a:endParaRPr sz="900" u="none" cap="none" strike="noStrike">
                        <a:solidFill>
                          <a:srgbClr val="000000"/>
                        </a:solidFill>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Move around from breakout room to breakout room to “walk around the classroom.”</a:t>
                      </a:r>
                      <a:endParaRPr b="1" sz="900" u="none" cap="none" strike="noStrike">
                        <a:solidFill>
                          <a:srgbClr val="000000"/>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519450">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Group and Partner Discussions and Exercises (In Person)</a:t>
                      </a:r>
                      <a:endParaRPr sz="11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marR="182880" rtl="0" algn="l">
                        <a:lnSpc>
                          <a:spcPct val="115000"/>
                        </a:lnSpc>
                        <a:spcBef>
                          <a:spcPts val="0"/>
                        </a:spcBef>
                        <a:spcAft>
                          <a:spcPts val="0"/>
                        </a:spcAft>
                        <a:buClr>
                          <a:srgbClr val="000000"/>
                        </a:buClr>
                        <a:buSzPts val="900"/>
                        <a:buFont typeface="Arial"/>
                        <a:buNone/>
                      </a:pPr>
                      <a:r>
                        <a:rPr b="1" lang="en" sz="900" u="none" cap="none" strike="noStrike">
                          <a:latin typeface="Nunito"/>
                          <a:ea typeface="Nunito"/>
                          <a:cs typeface="Nunito"/>
                          <a:sym typeface="Nunito"/>
                        </a:rPr>
                        <a:t>Facilitating Group and Partner Discussions and Exercises — Live Classroom</a:t>
                      </a:r>
                      <a:endParaRPr b="1"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Arrange the room prior to the session to create a conducive environment for group work. </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Provide clear, concise instructions verbally </a:t>
                      </a:r>
                      <a:r>
                        <a:rPr b="1" lang="en" sz="900" u="none" cap="none" strike="noStrike">
                          <a:latin typeface="Nunito"/>
                          <a:ea typeface="Nunito"/>
                          <a:cs typeface="Nunito"/>
                          <a:sym typeface="Nunito"/>
                        </a:rPr>
                        <a:t>and</a:t>
                      </a:r>
                      <a:r>
                        <a:rPr lang="en" sz="900" u="none" cap="none" strike="noStrike">
                          <a:latin typeface="Nunito"/>
                          <a:ea typeface="Nunito"/>
                          <a:cs typeface="Nunito"/>
                          <a:sym typeface="Nunito"/>
                        </a:rPr>
                        <a:t> on a handout or slide for the exercise, ensuring that all participants are aware of the goals and the time allocated.</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Circulate around the room to engage with groups</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Display a timer or announce when there is 1 min remaining</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Facilitate the sharing of group conclusions or discussion points with the whole class, ensuring that each group has a voice.</a:t>
                      </a:r>
                      <a:endParaRPr sz="9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r>
            </a:tbl>
          </a:graphicData>
        </a:graphic>
      </p:graphicFrame>
      <p:sp>
        <p:nvSpPr>
          <p:cNvPr id="261" name="Google Shape;261;p37"/>
          <p:cNvSpPr txBox="1"/>
          <p:nvPr/>
        </p:nvSpPr>
        <p:spPr>
          <a:xfrm>
            <a:off x="2849175" y="57000"/>
            <a:ext cx="6996300" cy="400200"/>
          </a:xfrm>
          <a:prstGeom prst="rect">
            <a:avLst/>
          </a:prstGeom>
          <a:noFill/>
          <a:ln>
            <a:noFill/>
          </a:ln>
        </p:spPr>
        <p:txBody>
          <a:bodyPr anchorCtr="0" anchor="b"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Use the following quick tips for instructional guidance.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8"/>
          <p:cNvSpPr txBox="1"/>
          <p:nvPr>
            <p:ph type="ctrTitle"/>
          </p:nvPr>
        </p:nvSpPr>
        <p:spPr>
          <a:xfrm>
            <a:off x="457200" y="3383050"/>
            <a:ext cx="64287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Prompt Optimization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72" name="Google Shape;272;p39"/>
          <p:cNvSpPr txBox="1"/>
          <p:nvPr>
            <p:ph idx="4294967295" type="subTitle"/>
          </p:nvPr>
        </p:nvSpPr>
        <p:spPr>
          <a:xfrm>
            <a:off x="457200" y="1589075"/>
            <a:ext cx="4989000" cy="2507400"/>
          </a:xfrm>
          <a:prstGeom prst="rect">
            <a:avLst/>
          </a:prstGeom>
        </p:spPr>
        <p:txBody>
          <a:bodyPr anchorCtr="0" anchor="ctr" bIns="0" lIns="0" spcFirstLastPara="1" rIns="0" wrap="square" tIns="0">
            <a:spAutoFit/>
          </a:bodyPr>
          <a:lstStyle/>
          <a:p>
            <a:pPr indent="-342900" lvl="0" marL="457200" rtl="0" algn="l">
              <a:spcBef>
                <a:spcPts val="0"/>
              </a:spcBef>
              <a:spcAft>
                <a:spcPts val="0"/>
              </a:spcAft>
              <a:buClr>
                <a:schemeClr val="dk2"/>
              </a:buClr>
              <a:buSzPts val="1800"/>
              <a:buChar char="⮕"/>
            </a:pPr>
            <a:r>
              <a:rPr lang="en" sz="1800"/>
              <a:t>Identify the key factors that influence the performance of Generative AI models.</a:t>
            </a:r>
            <a:endParaRPr sz="1800"/>
          </a:p>
          <a:p>
            <a:pPr indent="-342900" lvl="0" marL="457200" rtl="0" algn="l">
              <a:spcBef>
                <a:spcPts val="0"/>
              </a:spcBef>
              <a:spcAft>
                <a:spcPts val="0"/>
              </a:spcAft>
              <a:buClr>
                <a:schemeClr val="dk2"/>
              </a:buClr>
              <a:buSzPts val="1800"/>
              <a:buChar char="⮕"/>
            </a:pPr>
            <a:r>
              <a:rPr lang="en" sz="1800"/>
              <a:t>Develop and test different prompting strategies to improve the results of Generative AI models.</a:t>
            </a:r>
            <a:endParaRPr sz="1800"/>
          </a:p>
          <a:p>
            <a:pPr indent="-342900" lvl="0" marL="457200" rtl="0" algn="l">
              <a:spcBef>
                <a:spcPts val="0"/>
              </a:spcBef>
              <a:spcAft>
                <a:spcPts val="0"/>
              </a:spcAft>
              <a:buClr>
                <a:schemeClr val="dk2"/>
              </a:buClr>
              <a:buSzPts val="1800"/>
              <a:buChar char="⮕"/>
            </a:pPr>
            <a:r>
              <a:rPr lang="en" sz="1800"/>
              <a:t>Apply Custom Instructions to generate higher-quality content from Generative AI models.</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Optimizing Prompts</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1" name="Shape 281"/>
        <p:cNvGrpSpPr/>
        <p:nvPr/>
      </p:nvGrpSpPr>
      <p:grpSpPr>
        <a:xfrm>
          <a:off x="0" y="0"/>
          <a:ext cx="0" cy="0"/>
          <a:chOff x="0" y="0"/>
          <a:chExt cx="0" cy="0"/>
        </a:xfrm>
      </p:grpSpPr>
      <p:sp>
        <p:nvSpPr>
          <p:cNvPr id="282" name="Google Shape;282;p41"/>
          <p:cNvSpPr txBox="1"/>
          <p:nvPr>
            <p:ph type="ctrTitle"/>
          </p:nvPr>
        </p:nvSpPr>
        <p:spPr>
          <a:xfrm>
            <a:off x="2051675" y="457200"/>
            <a:ext cx="6177900" cy="2300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400"/>
              <a:t>If you don’t ask the right questions, you don’t get the right answers. A question asked in the right way often points to its own answer.</a:t>
            </a:r>
            <a:endParaRPr sz="2400">
              <a:highlight>
                <a:schemeClr val="accent4"/>
              </a:highlight>
            </a:endParaRPr>
          </a:p>
        </p:txBody>
      </p:sp>
      <p:sp>
        <p:nvSpPr>
          <p:cNvPr id="283" name="Google Shape;283;p41"/>
          <p:cNvSpPr txBox="1"/>
          <p:nvPr>
            <p:ph idx="1" type="subTitle"/>
          </p:nvPr>
        </p:nvSpPr>
        <p:spPr>
          <a:xfrm>
            <a:off x="2051675" y="2985800"/>
            <a:ext cx="5473200" cy="246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Edward Hodnett, Art of Problem Solving (1955)</a:t>
            </a:r>
            <a:endParaRPr/>
          </a:p>
        </p:txBody>
      </p:sp>
      <p:sp>
        <p:nvSpPr>
          <p:cNvPr id="284" name="Google Shape;284;p4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41"/>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2"/>
          <p:cNvSpPr txBox="1"/>
          <p:nvPr>
            <p:ph idx="1" type="body"/>
          </p:nvPr>
        </p:nvSpPr>
        <p:spPr>
          <a:xfrm>
            <a:off x="1142150" y="1143850"/>
            <a:ext cx="3933300" cy="3051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1600"/>
              <a:t>Enhancing Reliability</a:t>
            </a:r>
            <a:r>
              <a:rPr lang="en" sz="1600"/>
              <a:t>: CoT improves the reliability of AI responses by encouraging detailed reasoning.</a:t>
            </a:r>
            <a:endParaRPr sz="1600"/>
          </a:p>
          <a:p>
            <a:pPr indent="0" lvl="0" marL="0" rtl="0" algn="l">
              <a:spcBef>
                <a:spcPts val="1000"/>
              </a:spcBef>
              <a:spcAft>
                <a:spcPts val="0"/>
              </a:spcAft>
              <a:buNone/>
            </a:pPr>
            <a:r>
              <a:rPr b="1" lang="en" sz="1600"/>
              <a:t>Show Your Work</a:t>
            </a:r>
            <a:r>
              <a:rPr lang="en" sz="1600"/>
              <a:t>: by asking the LLM to show its working, this becomes an input as the model iterates, allowing it to “see” its own reasoning.</a:t>
            </a:r>
            <a:endParaRPr sz="1600"/>
          </a:p>
          <a:p>
            <a:pPr indent="0" lvl="0" marL="0" rtl="0" algn="l">
              <a:spcBef>
                <a:spcPts val="1000"/>
              </a:spcBef>
              <a:spcAft>
                <a:spcPts val="1000"/>
              </a:spcAft>
              <a:buNone/>
            </a:pPr>
            <a:r>
              <a:rPr b="1" lang="en" sz="1600"/>
              <a:t>Zero-Shot Reasoning</a:t>
            </a:r>
            <a:r>
              <a:rPr lang="en" sz="1600"/>
              <a:t>: large language models can engage in step-by-step reasoning without prior specific training.</a:t>
            </a:r>
            <a:endParaRPr sz="1600"/>
          </a:p>
        </p:txBody>
      </p:sp>
      <p:pic>
        <p:nvPicPr>
          <p:cNvPr id="291" name="Google Shape;291;p42"/>
          <p:cNvPicPr preferRelativeResize="0"/>
          <p:nvPr/>
        </p:nvPicPr>
        <p:blipFill>
          <a:blip r:embed="rId3">
            <a:alphaModFix/>
          </a:blip>
          <a:stretch>
            <a:fillRect/>
          </a:stretch>
        </p:blipFill>
        <p:spPr>
          <a:xfrm>
            <a:off x="5793800" y="1223275"/>
            <a:ext cx="2893051" cy="2893051"/>
          </a:xfrm>
          <a:prstGeom prst="rect">
            <a:avLst/>
          </a:prstGeom>
          <a:noFill/>
          <a:ln>
            <a:noFill/>
          </a:ln>
        </p:spPr>
      </p:pic>
      <p:sp>
        <p:nvSpPr>
          <p:cNvPr id="292" name="Google Shape;292;p42"/>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Chain-of-Thought (CoT) Prompting</a:t>
            </a:r>
            <a:endParaRPr/>
          </a:p>
        </p:txBody>
      </p:sp>
      <p:sp>
        <p:nvSpPr>
          <p:cNvPr id="293" name="Google Shape;293;p4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42"/>
          <p:cNvSpPr txBox="1"/>
          <p:nvPr/>
        </p:nvSpPr>
        <p:spPr>
          <a:xfrm>
            <a:off x="7074900" y="4144000"/>
            <a:ext cx="1611900" cy="2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Nunito"/>
                <a:ea typeface="Nunito"/>
                <a:cs typeface="Nunito"/>
                <a:sym typeface="Nunito"/>
              </a:rPr>
              <a:t>Image Source: DALL-E 3</a:t>
            </a:r>
            <a:endParaRPr sz="1000">
              <a:solidFill>
                <a:schemeClr val="dk1"/>
              </a:solidFill>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4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0" name="Google Shape;300;p43"/>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“Take a deep breath…”</a:t>
            </a:r>
            <a:endParaRPr/>
          </a:p>
        </p:txBody>
      </p:sp>
      <p:sp>
        <p:nvSpPr>
          <p:cNvPr id="301" name="Google Shape;301;p43"/>
          <p:cNvSpPr txBox="1"/>
          <p:nvPr>
            <p:ph idx="1" type="body"/>
          </p:nvPr>
        </p:nvSpPr>
        <p:spPr>
          <a:xfrm>
            <a:off x="1142150" y="1143850"/>
            <a:ext cx="3933300" cy="3574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A team from </a:t>
            </a:r>
            <a:r>
              <a:rPr b="1" lang="en" sz="1600"/>
              <a:t>Google Deepmind</a:t>
            </a:r>
            <a:r>
              <a:rPr lang="en" sz="1600"/>
              <a:t> tested the best way to improve the quality of zero-shot prompts.</a:t>
            </a:r>
            <a:endParaRPr sz="1600"/>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302" name="Google Shape;302;p43"/>
          <p:cNvSpPr/>
          <p:nvPr>
            <p:ph idx="2" type="pic"/>
          </p:nvPr>
        </p:nvSpPr>
        <p:spPr>
          <a:xfrm>
            <a:off x="5242200" y="979025"/>
            <a:ext cx="3444600" cy="3444600"/>
          </a:xfrm>
          <a:prstGeom prst="rect">
            <a:avLst/>
          </a:prstGeom>
        </p:spPr>
      </p:sp>
      <p:pic>
        <p:nvPicPr>
          <p:cNvPr id="303" name="Google Shape;303;p43"/>
          <p:cNvPicPr preferRelativeResize="0"/>
          <p:nvPr/>
        </p:nvPicPr>
        <p:blipFill rotWithShape="1">
          <a:blip r:embed="rId3">
            <a:alphaModFix/>
          </a:blip>
          <a:srcRect b="15682" l="0" r="0" t="0"/>
          <a:stretch/>
        </p:blipFill>
        <p:spPr>
          <a:xfrm>
            <a:off x="5242200" y="979025"/>
            <a:ext cx="3444600" cy="3444600"/>
          </a:xfrm>
          <a:prstGeom prst="rect">
            <a:avLst/>
          </a:prstGeom>
          <a:noFill/>
          <a:ln>
            <a:noFill/>
          </a:ln>
        </p:spPr>
      </p:pic>
      <p:sp>
        <p:nvSpPr>
          <p:cNvPr id="304" name="Google Shape;304;p43"/>
          <p:cNvSpPr txBox="1"/>
          <p:nvPr/>
        </p:nvSpPr>
        <p:spPr>
          <a:xfrm>
            <a:off x="5242200" y="4423625"/>
            <a:ext cx="3000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t>Source: </a:t>
            </a:r>
            <a:r>
              <a:rPr lang="en" sz="1100" u="sng">
                <a:solidFill>
                  <a:srgbClr val="2200CC"/>
                </a:solidFill>
                <a:hlinkClick r:id="rId4">
                  <a:extLst>
                    <a:ext uri="{A12FA001-AC4F-418D-AE19-62706E023703}">
                      <ahyp:hlinkClr val="tx"/>
                    </a:ext>
                  </a:extLst>
                </a:hlinkClick>
              </a:rPr>
              <a:t>Large Language Models as Optimizers – Google Deepmind</a:t>
            </a:r>
            <a:endParaRPr/>
          </a:p>
        </p:txBody>
      </p:sp>
      <p:sp>
        <p:nvSpPr>
          <p:cNvPr id="305" name="Google Shape;305;p43"/>
          <p:cNvSpPr/>
          <p:nvPr/>
        </p:nvSpPr>
        <p:spPr>
          <a:xfrm>
            <a:off x="1142150" y="2123125"/>
            <a:ext cx="2651700" cy="2651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solidFill>
                <a:schemeClr val="lt1"/>
              </a:solidFill>
              <a:latin typeface="Nunito"/>
              <a:ea typeface="Nunito"/>
              <a:cs typeface="Nunito"/>
              <a:sym typeface="Nunito"/>
            </a:endParaRPr>
          </a:p>
          <a:p>
            <a:pPr indent="0" lvl="0" marL="0" rtl="0" algn="l">
              <a:spcBef>
                <a:spcPts val="0"/>
              </a:spcBef>
              <a:spcAft>
                <a:spcPts val="0"/>
              </a:spcAft>
              <a:buNone/>
            </a:pPr>
            <a:r>
              <a:rPr b="1" lang="en" sz="1600">
                <a:solidFill>
                  <a:schemeClr val="lt1"/>
                </a:solidFill>
                <a:latin typeface="Nunito"/>
                <a:ea typeface="Nunito"/>
                <a:cs typeface="Nunito"/>
                <a:sym typeface="Nunito"/>
              </a:rPr>
              <a:t>“Take a deep breath and work on this problem step-by-step”</a:t>
            </a:r>
            <a:endParaRPr b="1" sz="2000">
              <a:solidFill>
                <a:schemeClr val="lt1"/>
              </a:solidFill>
              <a:latin typeface="Nunito"/>
              <a:ea typeface="Nunito"/>
              <a:cs typeface="Nunito"/>
              <a:sym typeface="Nunito"/>
            </a:endParaRPr>
          </a:p>
          <a:p>
            <a:pPr indent="0" lvl="0" marL="0" rtl="0" algn="l">
              <a:spcBef>
                <a:spcPts val="0"/>
              </a:spcBef>
              <a:spcAft>
                <a:spcPts val="0"/>
              </a:spcAft>
              <a:buNone/>
            </a:pPr>
            <a:r>
              <a:t/>
            </a:r>
            <a:endParaRPr b="1" sz="1200">
              <a:solidFill>
                <a:schemeClr val="lt1"/>
              </a:solidFill>
              <a:latin typeface="Nunito"/>
              <a:ea typeface="Nunito"/>
              <a:cs typeface="Nunito"/>
              <a:sym typeface="Nunito"/>
            </a:endParaRPr>
          </a:p>
          <a:p>
            <a:pPr indent="-317500" lvl="0" marL="457200" rtl="0" algn="l">
              <a:spcBef>
                <a:spcPts val="0"/>
              </a:spcBef>
              <a:spcAft>
                <a:spcPts val="0"/>
              </a:spcAft>
              <a:buSzPts val="1400"/>
              <a:buFont typeface="Nunito"/>
              <a:buChar char="-"/>
            </a:pPr>
            <a:r>
              <a:rPr i="1" lang="en">
                <a:latin typeface="Nunito"/>
                <a:ea typeface="Nunito"/>
                <a:cs typeface="Nunito"/>
                <a:sym typeface="Nunito"/>
              </a:rPr>
              <a:t>Top performing instruction for test accuracy</a:t>
            </a:r>
            <a:endParaRPr i="1">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